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2" r:id="rId3"/>
    <p:sldId id="265" r:id="rId4"/>
    <p:sldId id="273" r:id="rId5"/>
    <p:sldId id="274" r:id="rId6"/>
    <p:sldId id="275" r:id="rId7"/>
    <p:sldId id="276" r:id="rId8"/>
    <p:sldId id="277" r:id="rId9"/>
    <p:sldId id="263" r:id="rId10"/>
  </p:sldIdLst>
  <p:sldSz cx="9144000" cy="5143500" type="screen16x9"/>
  <p:notesSz cx="6888163" cy="1120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1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648571-A9E2-45B0-A882-3BF0D0C968E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24E479-E58C-4827-9EEA-EB3617991447}">
      <dgm:prSet phldrT="[Text]"/>
      <dgm:spPr/>
      <dgm:t>
        <a:bodyPr/>
        <a:lstStyle/>
        <a:p>
          <a:pPr algn="l"/>
          <a:r>
            <a:rPr lang="en-ID" b="1" dirty="0" smtClean="0"/>
            <a:t>INDIKATOR TAHUN 2018</a:t>
          </a:r>
        </a:p>
        <a:p>
          <a:pPr marL="176213" indent="-176213" algn="l">
            <a:tabLst>
              <a:tab pos="176213" algn="l"/>
            </a:tabLst>
          </a:pPr>
          <a:r>
            <a:rPr lang="en-ID" dirty="0" smtClean="0"/>
            <a:t>1.	</a:t>
          </a:r>
          <a:r>
            <a:rPr lang="en-ID" dirty="0" err="1" smtClean="0"/>
            <a:t>Persentase</a:t>
          </a:r>
          <a:r>
            <a:rPr lang="en-ID" dirty="0" smtClean="0"/>
            <a:t> DTW yang </a:t>
          </a:r>
          <a:r>
            <a:rPr lang="en-ID" dirty="0" err="1" smtClean="0"/>
            <a:t>difasilitasi</a:t>
          </a:r>
          <a:r>
            <a:rPr lang="en-ID" dirty="0" smtClean="0"/>
            <a:t> 433 (25%)</a:t>
          </a:r>
        </a:p>
        <a:p>
          <a:pPr marL="176213" indent="-176213" algn="l">
            <a:tabLst>
              <a:tab pos="176213" algn="l"/>
            </a:tabLst>
          </a:pPr>
          <a:r>
            <a:rPr lang="en-ID" dirty="0" smtClean="0"/>
            <a:t>2.	</a:t>
          </a:r>
          <a:r>
            <a:rPr lang="en-ID" dirty="0" err="1" smtClean="0"/>
            <a:t>Persentase</a:t>
          </a:r>
          <a:r>
            <a:rPr lang="en-ID" dirty="0" smtClean="0"/>
            <a:t> </a:t>
          </a:r>
          <a:r>
            <a:rPr lang="en-ID" dirty="0" err="1" smtClean="0"/>
            <a:t>Desa</a:t>
          </a:r>
          <a:r>
            <a:rPr lang="en-ID" dirty="0" smtClean="0"/>
            <a:t> </a:t>
          </a:r>
          <a:r>
            <a:rPr lang="en-ID" dirty="0" err="1" smtClean="0"/>
            <a:t>Wisata</a:t>
          </a:r>
          <a:r>
            <a:rPr lang="en-ID" baseline="0" dirty="0" smtClean="0"/>
            <a:t> yang </a:t>
          </a:r>
          <a:r>
            <a:rPr lang="en-ID" baseline="0" dirty="0" err="1" smtClean="0"/>
            <a:t>difasilitasi</a:t>
          </a:r>
          <a:r>
            <a:rPr lang="en-ID" baseline="0" dirty="0" smtClean="0"/>
            <a:t> </a:t>
          </a:r>
          <a:r>
            <a:rPr lang="en-ID" dirty="0" smtClean="0"/>
            <a:t>150 (20%)</a:t>
          </a:r>
          <a:endParaRPr lang="en-US" dirty="0"/>
        </a:p>
      </dgm:t>
    </dgm:pt>
    <dgm:pt modelId="{C57441BA-78B2-4DD5-A34D-8BB072E794BC}" type="parTrans" cxnId="{9D4547BB-549E-40BE-B7A0-BDA8E084E5FC}">
      <dgm:prSet/>
      <dgm:spPr/>
      <dgm:t>
        <a:bodyPr/>
        <a:lstStyle/>
        <a:p>
          <a:endParaRPr lang="en-US"/>
        </a:p>
      </dgm:t>
    </dgm:pt>
    <dgm:pt modelId="{21CFDE9A-E48C-4F0C-AF97-E3B76E07A35C}" type="sibTrans" cxnId="{9D4547BB-549E-40BE-B7A0-BDA8E084E5FC}">
      <dgm:prSet/>
      <dgm:spPr/>
      <dgm:t>
        <a:bodyPr/>
        <a:lstStyle/>
        <a:p>
          <a:endParaRPr lang="en-US"/>
        </a:p>
      </dgm:t>
    </dgm:pt>
    <dgm:pt modelId="{571164B7-22AF-4353-A0C3-30E94AC6CE50}">
      <dgm:prSet phldrT="[Text]" custT="1"/>
      <dgm:spPr/>
      <dgm:t>
        <a:bodyPr/>
        <a:lstStyle/>
        <a:p>
          <a:r>
            <a:rPr lang="en-US" sz="2000" b="1" dirty="0" smtClean="0"/>
            <a:t>Program </a:t>
          </a:r>
          <a:r>
            <a:rPr lang="en-US" sz="2000" b="1" dirty="0" err="1" smtClean="0"/>
            <a:t>Pengembangan</a:t>
          </a:r>
          <a:r>
            <a:rPr lang="en-US" sz="2000" b="1" dirty="0" smtClean="0"/>
            <a:t> </a:t>
          </a:r>
          <a:r>
            <a:rPr lang="en-US" sz="2000" b="1" dirty="0" err="1" smtClean="0"/>
            <a:t>Destinasi</a:t>
          </a:r>
          <a:r>
            <a:rPr lang="en-US" sz="2000" b="1" dirty="0" smtClean="0"/>
            <a:t> </a:t>
          </a:r>
          <a:r>
            <a:rPr lang="en-US" sz="2000" b="1" dirty="0" err="1" smtClean="0"/>
            <a:t>Pariwisata</a:t>
          </a:r>
          <a:endParaRPr lang="en-US" sz="2000" dirty="0"/>
        </a:p>
      </dgm:t>
    </dgm:pt>
    <dgm:pt modelId="{488F55A1-283E-445B-B4B3-1FCEC69F7EE4}" type="sibTrans" cxnId="{760536F3-2A10-436C-95E2-12FEA340C51D}">
      <dgm:prSet/>
      <dgm:spPr/>
      <dgm:t>
        <a:bodyPr/>
        <a:lstStyle/>
        <a:p>
          <a:endParaRPr lang="en-US"/>
        </a:p>
      </dgm:t>
    </dgm:pt>
    <dgm:pt modelId="{BD5B7356-78F9-4E0A-9ECF-194C855852B4}" type="parTrans" cxnId="{760536F3-2A10-436C-95E2-12FEA340C51D}">
      <dgm:prSet/>
      <dgm:spPr/>
      <dgm:t>
        <a:bodyPr/>
        <a:lstStyle/>
        <a:p>
          <a:endParaRPr lang="en-US"/>
        </a:p>
      </dgm:t>
    </dgm:pt>
    <dgm:pt modelId="{DEF026DF-30EA-4C34-B735-A1FF572CEB31}">
      <dgm:prSet phldrT="[Text]"/>
      <dgm:spPr/>
      <dgm:t>
        <a:bodyPr/>
        <a:lstStyle/>
        <a:p>
          <a:pPr algn="l"/>
          <a:r>
            <a:rPr lang="en-ID" b="1" dirty="0" smtClean="0"/>
            <a:t>KEGIATAN TAHUN 2018</a:t>
          </a:r>
        </a:p>
        <a:p>
          <a:pPr marL="176213" indent="-176213" algn="l">
            <a:tabLst>
              <a:tab pos="176213" algn="l"/>
            </a:tabLst>
          </a:pPr>
          <a:r>
            <a:rPr lang="en-ID" dirty="0" smtClean="0"/>
            <a:t>1.	</a:t>
          </a:r>
          <a:r>
            <a:rPr lang="fi-FI" b="0" u="none" strike="noStrike" dirty="0" smtClean="0">
              <a:effectLst/>
            </a:rPr>
            <a:t>Kegiatan Pemantapan Kinerja SDM Pariwisata</a:t>
          </a:r>
        </a:p>
        <a:p>
          <a:pPr marL="176213" indent="-176213" algn="l">
            <a:tabLst>
              <a:tab pos="176213" algn="l"/>
            </a:tabLst>
          </a:pPr>
          <a:r>
            <a:rPr lang="en-ID" b="0" dirty="0" smtClean="0"/>
            <a:t>2.	</a:t>
          </a:r>
          <a:r>
            <a:rPr lang="fi-FI" b="0" u="none" strike="noStrike" dirty="0" smtClean="0">
              <a:effectLst/>
              <a:latin typeface="+mn-lt"/>
            </a:rPr>
            <a:t>Kegiatan Perkuatan Kualitas Kompetensi Remaja, Mas &amp; Mbak Duta Wisata Bidang Pariwisata</a:t>
          </a:r>
          <a:endParaRPr lang="en-US" b="0" dirty="0"/>
        </a:p>
      </dgm:t>
    </dgm:pt>
    <dgm:pt modelId="{E1DC13CC-E5A7-4EBB-AA74-AB69EB99F548}" type="parTrans" cxnId="{2AA44470-A7D1-4A8F-9502-6020C3F2637A}">
      <dgm:prSet/>
      <dgm:spPr/>
      <dgm:t>
        <a:bodyPr/>
        <a:lstStyle/>
        <a:p>
          <a:endParaRPr lang="en-US"/>
        </a:p>
      </dgm:t>
    </dgm:pt>
    <dgm:pt modelId="{D85AA225-5672-431A-BFFA-2C1D5C9C43A7}" type="sibTrans" cxnId="{2AA44470-A7D1-4A8F-9502-6020C3F2637A}">
      <dgm:prSet/>
      <dgm:spPr/>
      <dgm:t>
        <a:bodyPr/>
        <a:lstStyle/>
        <a:p>
          <a:endParaRPr lang="en-US"/>
        </a:p>
      </dgm:t>
    </dgm:pt>
    <dgm:pt modelId="{676C3EE1-6AE4-4F17-A16E-BADF90959D77}" type="pres">
      <dgm:prSet presAssocID="{BC648571-A9E2-45B0-A882-3BF0D0C968E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8D5636C-77DB-49C4-B37B-D719CD48F466}" type="pres">
      <dgm:prSet presAssocID="{571164B7-22AF-4353-A0C3-30E94AC6CE50}" presName="hierRoot1" presStyleCnt="0"/>
      <dgm:spPr/>
    </dgm:pt>
    <dgm:pt modelId="{5BBB134D-E3D3-4082-8C62-4AF3AC386F0C}" type="pres">
      <dgm:prSet presAssocID="{571164B7-22AF-4353-A0C3-30E94AC6CE50}" presName="composite" presStyleCnt="0"/>
      <dgm:spPr/>
    </dgm:pt>
    <dgm:pt modelId="{B5525EB1-D8B5-46F1-AF97-3F06EC7EA7F1}" type="pres">
      <dgm:prSet presAssocID="{571164B7-22AF-4353-A0C3-30E94AC6CE50}" presName="background" presStyleLbl="node0" presStyleIdx="0" presStyleCnt="1"/>
      <dgm:spPr/>
    </dgm:pt>
    <dgm:pt modelId="{CA0B83FF-C002-481F-8036-F71CEC859112}" type="pres">
      <dgm:prSet presAssocID="{571164B7-22AF-4353-A0C3-30E94AC6CE50}" presName="text" presStyleLbl="fgAcc0" presStyleIdx="0" presStyleCnt="1" custScaleY="661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542245-1830-489C-B8AC-1A34C4ABAD51}" type="pres">
      <dgm:prSet presAssocID="{571164B7-22AF-4353-A0C3-30E94AC6CE50}" presName="hierChild2" presStyleCnt="0"/>
      <dgm:spPr/>
    </dgm:pt>
    <dgm:pt modelId="{C758E008-AEFC-4AFF-A84E-BF5F5580FA8A}" type="pres">
      <dgm:prSet presAssocID="{C57441BA-78B2-4DD5-A34D-8BB072E794BC}" presName="Name10" presStyleLbl="parChTrans1D2" presStyleIdx="0" presStyleCnt="2"/>
      <dgm:spPr/>
    </dgm:pt>
    <dgm:pt modelId="{8A7671B8-A5C8-4858-B2A5-C232432C9E23}" type="pres">
      <dgm:prSet presAssocID="{3524E479-E58C-4827-9EEA-EB3617991447}" presName="hierRoot2" presStyleCnt="0"/>
      <dgm:spPr/>
    </dgm:pt>
    <dgm:pt modelId="{181F388D-843B-4004-B54B-102A8769577D}" type="pres">
      <dgm:prSet presAssocID="{3524E479-E58C-4827-9EEA-EB3617991447}" presName="composite2" presStyleCnt="0"/>
      <dgm:spPr/>
    </dgm:pt>
    <dgm:pt modelId="{5E7E5086-60FB-4671-A964-54CC379D6BC1}" type="pres">
      <dgm:prSet presAssocID="{3524E479-E58C-4827-9EEA-EB3617991447}" presName="background2" presStyleLbl="node2" presStyleIdx="0" presStyleCnt="2"/>
      <dgm:spPr/>
    </dgm:pt>
    <dgm:pt modelId="{28A54FDE-186E-4BC3-9326-6FD4D5B81416}" type="pres">
      <dgm:prSet presAssocID="{3524E479-E58C-4827-9EEA-EB3617991447}" presName="text2" presStyleLbl="fgAcc2" presStyleIdx="0" presStyleCnt="2" custScaleX="1512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684B12-E229-4482-A1C0-A39176032479}" type="pres">
      <dgm:prSet presAssocID="{3524E479-E58C-4827-9EEA-EB3617991447}" presName="hierChild3" presStyleCnt="0"/>
      <dgm:spPr/>
    </dgm:pt>
    <dgm:pt modelId="{65B04A99-AF9F-4E43-8A5F-E820D36693C9}" type="pres">
      <dgm:prSet presAssocID="{E1DC13CC-E5A7-4EBB-AA74-AB69EB99F548}" presName="Name10" presStyleLbl="parChTrans1D2" presStyleIdx="1" presStyleCnt="2"/>
      <dgm:spPr/>
    </dgm:pt>
    <dgm:pt modelId="{A17FE6C8-83FF-467C-A09A-83CC5E2DAD60}" type="pres">
      <dgm:prSet presAssocID="{DEF026DF-30EA-4C34-B735-A1FF572CEB31}" presName="hierRoot2" presStyleCnt="0"/>
      <dgm:spPr/>
    </dgm:pt>
    <dgm:pt modelId="{81F37863-454B-43D9-A0E5-6287F6EDD785}" type="pres">
      <dgm:prSet presAssocID="{DEF026DF-30EA-4C34-B735-A1FF572CEB31}" presName="composite2" presStyleCnt="0"/>
      <dgm:spPr/>
    </dgm:pt>
    <dgm:pt modelId="{762FAD77-CEEF-4ECB-B2DE-600114BAD418}" type="pres">
      <dgm:prSet presAssocID="{DEF026DF-30EA-4C34-B735-A1FF572CEB31}" presName="background2" presStyleLbl="node2" presStyleIdx="1" presStyleCnt="2"/>
      <dgm:spPr/>
    </dgm:pt>
    <dgm:pt modelId="{9D6DDC05-FF61-4D0D-BAAD-C5E1306DDE66}" type="pres">
      <dgm:prSet presAssocID="{DEF026DF-30EA-4C34-B735-A1FF572CEB31}" presName="text2" presStyleLbl="fgAcc2" presStyleIdx="1" presStyleCnt="2" custScaleX="1512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9AF86D-D1CF-4D77-86B9-C58A5949570C}" type="pres">
      <dgm:prSet presAssocID="{DEF026DF-30EA-4C34-B735-A1FF572CEB31}" presName="hierChild3" presStyleCnt="0"/>
      <dgm:spPr/>
    </dgm:pt>
  </dgm:ptLst>
  <dgm:cxnLst>
    <dgm:cxn modelId="{58299352-0D43-4412-B7EC-B8369010E842}" type="presOf" srcId="{BC648571-A9E2-45B0-A882-3BF0D0C968E6}" destId="{676C3EE1-6AE4-4F17-A16E-BADF90959D77}" srcOrd="0" destOrd="0" presId="urn:microsoft.com/office/officeart/2005/8/layout/hierarchy1"/>
    <dgm:cxn modelId="{760536F3-2A10-436C-95E2-12FEA340C51D}" srcId="{BC648571-A9E2-45B0-A882-3BF0D0C968E6}" destId="{571164B7-22AF-4353-A0C3-30E94AC6CE50}" srcOrd="0" destOrd="0" parTransId="{BD5B7356-78F9-4E0A-9ECF-194C855852B4}" sibTransId="{488F55A1-283E-445B-B4B3-1FCEC69F7EE4}"/>
    <dgm:cxn modelId="{D7F77030-5967-4716-B6EF-6834DBA0284B}" type="presOf" srcId="{571164B7-22AF-4353-A0C3-30E94AC6CE50}" destId="{CA0B83FF-C002-481F-8036-F71CEC859112}" srcOrd="0" destOrd="0" presId="urn:microsoft.com/office/officeart/2005/8/layout/hierarchy1"/>
    <dgm:cxn modelId="{6C44E08F-FCE9-4770-BC7A-F91DBD712513}" type="presOf" srcId="{DEF026DF-30EA-4C34-B735-A1FF572CEB31}" destId="{9D6DDC05-FF61-4D0D-BAAD-C5E1306DDE66}" srcOrd="0" destOrd="0" presId="urn:microsoft.com/office/officeart/2005/8/layout/hierarchy1"/>
    <dgm:cxn modelId="{8F35060F-1F07-4857-B227-D90389FAF52E}" type="presOf" srcId="{E1DC13CC-E5A7-4EBB-AA74-AB69EB99F548}" destId="{65B04A99-AF9F-4E43-8A5F-E820D36693C9}" srcOrd="0" destOrd="0" presId="urn:microsoft.com/office/officeart/2005/8/layout/hierarchy1"/>
    <dgm:cxn modelId="{9D4547BB-549E-40BE-B7A0-BDA8E084E5FC}" srcId="{571164B7-22AF-4353-A0C3-30E94AC6CE50}" destId="{3524E479-E58C-4827-9EEA-EB3617991447}" srcOrd="0" destOrd="0" parTransId="{C57441BA-78B2-4DD5-A34D-8BB072E794BC}" sibTransId="{21CFDE9A-E48C-4F0C-AF97-E3B76E07A35C}"/>
    <dgm:cxn modelId="{DAC1C0A4-8807-46F6-A12E-ADF8443FAEF6}" type="presOf" srcId="{C57441BA-78B2-4DD5-A34D-8BB072E794BC}" destId="{C758E008-AEFC-4AFF-A84E-BF5F5580FA8A}" srcOrd="0" destOrd="0" presId="urn:microsoft.com/office/officeart/2005/8/layout/hierarchy1"/>
    <dgm:cxn modelId="{2AA44470-A7D1-4A8F-9502-6020C3F2637A}" srcId="{571164B7-22AF-4353-A0C3-30E94AC6CE50}" destId="{DEF026DF-30EA-4C34-B735-A1FF572CEB31}" srcOrd="1" destOrd="0" parTransId="{E1DC13CC-E5A7-4EBB-AA74-AB69EB99F548}" sibTransId="{D85AA225-5672-431A-BFFA-2C1D5C9C43A7}"/>
    <dgm:cxn modelId="{0AAF7428-C533-4E9F-A75C-E2615D258446}" type="presOf" srcId="{3524E479-E58C-4827-9EEA-EB3617991447}" destId="{28A54FDE-186E-4BC3-9326-6FD4D5B81416}" srcOrd="0" destOrd="0" presId="urn:microsoft.com/office/officeart/2005/8/layout/hierarchy1"/>
    <dgm:cxn modelId="{D85572B3-94CC-4845-BF93-7EE02D0E160C}" type="presParOf" srcId="{676C3EE1-6AE4-4F17-A16E-BADF90959D77}" destId="{38D5636C-77DB-49C4-B37B-D719CD48F466}" srcOrd="0" destOrd="0" presId="urn:microsoft.com/office/officeart/2005/8/layout/hierarchy1"/>
    <dgm:cxn modelId="{49464A22-B739-4D36-95CC-D72AF5869B40}" type="presParOf" srcId="{38D5636C-77DB-49C4-B37B-D719CD48F466}" destId="{5BBB134D-E3D3-4082-8C62-4AF3AC386F0C}" srcOrd="0" destOrd="0" presId="urn:microsoft.com/office/officeart/2005/8/layout/hierarchy1"/>
    <dgm:cxn modelId="{CD731596-3A18-4AFC-A245-E9BCDF0D7FF1}" type="presParOf" srcId="{5BBB134D-E3D3-4082-8C62-4AF3AC386F0C}" destId="{B5525EB1-D8B5-46F1-AF97-3F06EC7EA7F1}" srcOrd="0" destOrd="0" presId="urn:microsoft.com/office/officeart/2005/8/layout/hierarchy1"/>
    <dgm:cxn modelId="{83AB63F2-84F1-47E4-AFC5-3BC182FA4D6C}" type="presParOf" srcId="{5BBB134D-E3D3-4082-8C62-4AF3AC386F0C}" destId="{CA0B83FF-C002-481F-8036-F71CEC859112}" srcOrd="1" destOrd="0" presId="urn:microsoft.com/office/officeart/2005/8/layout/hierarchy1"/>
    <dgm:cxn modelId="{A2903754-F776-4D0C-A33F-616F47E6177B}" type="presParOf" srcId="{38D5636C-77DB-49C4-B37B-D719CD48F466}" destId="{AA542245-1830-489C-B8AC-1A34C4ABAD51}" srcOrd="1" destOrd="0" presId="urn:microsoft.com/office/officeart/2005/8/layout/hierarchy1"/>
    <dgm:cxn modelId="{200DEECC-AE64-47C7-90E9-5AD8E4EBD16C}" type="presParOf" srcId="{AA542245-1830-489C-B8AC-1A34C4ABAD51}" destId="{C758E008-AEFC-4AFF-A84E-BF5F5580FA8A}" srcOrd="0" destOrd="0" presId="urn:microsoft.com/office/officeart/2005/8/layout/hierarchy1"/>
    <dgm:cxn modelId="{606FED1C-03AF-42A6-9FFF-CE3EFBEF18E6}" type="presParOf" srcId="{AA542245-1830-489C-B8AC-1A34C4ABAD51}" destId="{8A7671B8-A5C8-4858-B2A5-C232432C9E23}" srcOrd="1" destOrd="0" presId="urn:microsoft.com/office/officeart/2005/8/layout/hierarchy1"/>
    <dgm:cxn modelId="{9AAA5709-38B9-413E-89E4-3158AAABE6DE}" type="presParOf" srcId="{8A7671B8-A5C8-4858-B2A5-C232432C9E23}" destId="{181F388D-843B-4004-B54B-102A8769577D}" srcOrd="0" destOrd="0" presId="urn:microsoft.com/office/officeart/2005/8/layout/hierarchy1"/>
    <dgm:cxn modelId="{DBD822E7-5C8F-4237-97A4-CE96EE9498FE}" type="presParOf" srcId="{181F388D-843B-4004-B54B-102A8769577D}" destId="{5E7E5086-60FB-4671-A964-54CC379D6BC1}" srcOrd="0" destOrd="0" presId="urn:microsoft.com/office/officeart/2005/8/layout/hierarchy1"/>
    <dgm:cxn modelId="{DAE7FCDF-57A9-4792-BC2F-AD82D980F444}" type="presParOf" srcId="{181F388D-843B-4004-B54B-102A8769577D}" destId="{28A54FDE-186E-4BC3-9326-6FD4D5B81416}" srcOrd="1" destOrd="0" presId="urn:microsoft.com/office/officeart/2005/8/layout/hierarchy1"/>
    <dgm:cxn modelId="{FB818CCF-42F9-4CE2-AA63-82042D1339AA}" type="presParOf" srcId="{8A7671B8-A5C8-4858-B2A5-C232432C9E23}" destId="{1F684B12-E229-4482-A1C0-A39176032479}" srcOrd="1" destOrd="0" presId="urn:microsoft.com/office/officeart/2005/8/layout/hierarchy1"/>
    <dgm:cxn modelId="{67FA3646-9F3E-4F29-BE5A-BEE94FBEC6F6}" type="presParOf" srcId="{AA542245-1830-489C-B8AC-1A34C4ABAD51}" destId="{65B04A99-AF9F-4E43-8A5F-E820D36693C9}" srcOrd="2" destOrd="0" presId="urn:microsoft.com/office/officeart/2005/8/layout/hierarchy1"/>
    <dgm:cxn modelId="{218617CE-2D4E-4905-BE5F-5B5AB624020C}" type="presParOf" srcId="{AA542245-1830-489C-B8AC-1A34C4ABAD51}" destId="{A17FE6C8-83FF-467C-A09A-83CC5E2DAD60}" srcOrd="3" destOrd="0" presId="urn:microsoft.com/office/officeart/2005/8/layout/hierarchy1"/>
    <dgm:cxn modelId="{25D44734-FFE6-4FC9-9523-903776C6CC79}" type="presParOf" srcId="{A17FE6C8-83FF-467C-A09A-83CC5E2DAD60}" destId="{81F37863-454B-43D9-A0E5-6287F6EDD785}" srcOrd="0" destOrd="0" presId="urn:microsoft.com/office/officeart/2005/8/layout/hierarchy1"/>
    <dgm:cxn modelId="{CD2DACBF-5A50-4825-A858-39C618F9754E}" type="presParOf" srcId="{81F37863-454B-43D9-A0E5-6287F6EDD785}" destId="{762FAD77-CEEF-4ECB-B2DE-600114BAD418}" srcOrd="0" destOrd="0" presId="urn:microsoft.com/office/officeart/2005/8/layout/hierarchy1"/>
    <dgm:cxn modelId="{0C835B58-458C-4884-863F-CBA6572D253A}" type="presParOf" srcId="{81F37863-454B-43D9-A0E5-6287F6EDD785}" destId="{9D6DDC05-FF61-4D0D-BAAD-C5E1306DDE66}" srcOrd="1" destOrd="0" presId="urn:microsoft.com/office/officeart/2005/8/layout/hierarchy1"/>
    <dgm:cxn modelId="{5B8042EE-0279-4EEF-BAF1-6836E9D71BA8}" type="presParOf" srcId="{A17FE6C8-83FF-467C-A09A-83CC5E2DAD60}" destId="{F89AF86D-D1CF-4D77-86B9-C58A5949570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648571-A9E2-45B0-A882-3BF0D0C968E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24E479-E58C-4827-9EEA-EB3617991447}">
      <dgm:prSet phldrT="[Text]" custT="1"/>
      <dgm:spPr/>
      <dgm:t>
        <a:bodyPr/>
        <a:lstStyle/>
        <a:p>
          <a:pPr algn="l"/>
          <a:r>
            <a:rPr lang="en-ID" sz="1600" b="1" dirty="0" smtClean="0"/>
            <a:t>INDIKATOR TAHUN 2018</a:t>
          </a:r>
        </a:p>
        <a:p>
          <a:pPr marL="176213" indent="-176213" algn="l">
            <a:tabLst>
              <a:tab pos="176213" algn="l"/>
            </a:tabLst>
          </a:pPr>
          <a:r>
            <a:rPr lang="en-ID" sz="1600" dirty="0" smtClean="0"/>
            <a:t>1.	</a:t>
          </a:r>
          <a:r>
            <a:rPr lang="en-ID" sz="1600" dirty="0" err="1" smtClean="0"/>
            <a:t>Jumlah</a:t>
          </a:r>
          <a:r>
            <a:rPr lang="en-ID" sz="1600" dirty="0" smtClean="0"/>
            <a:t> </a:t>
          </a:r>
          <a:r>
            <a:rPr lang="en-ID" sz="1600" dirty="0" err="1" smtClean="0"/>
            <a:t>kelompok</a:t>
          </a:r>
          <a:r>
            <a:rPr lang="en-ID" sz="1600" dirty="0" smtClean="0"/>
            <a:t> </a:t>
          </a:r>
          <a:r>
            <a:rPr lang="en-ID" sz="1600" dirty="0" err="1" smtClean="0"/>
            <a:t>sadar</a:t>
          </a:r>
          <a:r>
            <a:rPr lang="en-ID" sz="1600" dirty="0" smtClean="0"/>
            <a:t> </a:t>
          </a:r>
          <a:r>
            <a:rPr lang="en-ID" sz="1600" dirty="0" err="1" smtClean="0"/>
            <a:t>wisata</a:t>
          </a:r>
          <a:r>
            <a:rPr lang="en-ID" sz="1600" dirty="0" smtClean="0"/>
            <a:t> 420 </a:t>
          </a:r>
          <a:r>
            <a:rPr lang="en-ID" sz="1600" dirty="0" err="1" smtClean="0"/>
            <a:t>kelompok</a:t>
          </a:r>
          <a:endParaRPr lang="en-ID" sz="1600" dirty="0" smtClean="0"/>
        </a:p>
        <a:p>
          <a:pPr marL="176213" indent="-176213" algn="l">
            <a:tabLst>
              <a:tab pos="176213" algn="l"/>
            </a:tabLst>
          </a:pPr>
          <a:r>
            <a:rPr lang="en-ID" sz="1600" dirty="0" smtClean="0"/>
            <a:t>2.Persentase</a:t>
          </a:r>
          <a:r>
            <a:rPr lang="en-ID" sz="1600" baseline="0" dirty="0" smtClean="0"/>
            <a:t> forum/ </a:t>
          </a:r>
          <a:r>
            <a:rPr lang="en-ID" sz="1600" baseline="0" dirty="0" err="1" smtClean="0"/>
            <a:t>klaster</a:t>
          </a:r>
          <a:r>
            <a:rPr lang="en-ID" sz="1600" baseline="0" dirty="0" smtClean="0"/>
            <a:t> </a:t>
          </a:r>
          <a:r>
            <a:rPr lang="en-ID" sz="1600" baseline="0" dirty="0" err="1" smtClean="0"/>
            <a:t>masyarakat</a:t>
          </a:r>
          <a:r>
            <a:rPr lang="en-ID" sz="1600" baseline="0" dirty="0" smtClean="0"/>
            <a:t> </a:t>
          </a:r>
          <a:r>
            <a:rPr lang="en-ID" sz="1600" baseline="0" dirty="0" err="1" smtClean="0"/>
            <a:t>peduli</a:t>
          </a:r>
          <a:r>
            <a:rPr lang="en-ID" sz="1600" baseline="0" dirty="0" smtClean="0"/>
            <a:t> </a:t>
          </a:r>
          <a:r>
            <a:rPr lang="en-ID" sz="1600" baseline="0" dirty="0" err="1" smtClean="0"/>
            <a:t>wisata</a:t>
          </a:r>
          <a:r>
            <a:rPr lang="en-ID" sz="1600" baseline="0" dirty="0" smtClean="0"/>
            <a:t> yang </a:t>
          </a:r>
          <a:r>
            <a:rPr lang="en-ID" sz="1600" baseline="0" dirty="0" err="1" smtClean="0"/>
            <a:t>difasilitasi</a:t>
          </a:r>
          <a:r>
            <a:rPr lang="en-ID" sz="1600" baseline="0" dirty="0" smtClean="0"/>
            <a:t> 5 </a:t>
          </a:r>
          <a:r>
            <a:rPr lang="en-ID" sz="1600" baseline="0" dirty="0" err="1" smtClean="0"/>
            <a:t>kelompok</a:t>
          </a:r>
          <a:endParaRPr lang="en-US" sz="1600" dirty="0"/>
        </a:p>
      </dgm:t>
    </dgm:pt>
    <dgm:pt modelId="{C57441BA-78B2-4DD5-A34D-8BB072E794BC}" type="parTrans" cxnId="{9D4547BB-549E-40BE-B7A0-BDA8E084E5FC}">
      <dgm:prSet/>
      <dgm:spPr/>
      <dgm:t>
        <a:bodyPr/>
        <a:lstStyle/>
        <a:p>
          <a:endParaRPr lang="en-US"/>
        </a:p>
      </dgm:t>
    </dgm:pt>
    <dgm:pt modelId="{21CFDE9A-E48C-4F0C-AF97-E3B76E07A35C}" type="sibTrans" cxnId="{9D4547BB-549E-40BE-B7A0-BDA8E084E5FC}">
      <dgm:prSet/>
      <dgm:spPr/>
      <dgm:t>
        <a:bodyPr/>
        <a:lstStyle/>
        <a:p>
          <a:endParaRPr lang="en-US"/>
        </a:p>
      </dgm:t>
    </dgm:pt>
    <dgm:pt modelId="{571164B7-22AF-4353-A0C3-30E94AC6CE50}">
      <dgm:prSet phldrT="[Text]" custT="1"/>
      <dgm:spPr/>
      <dgm:t>
        <a:bodyPr/>
        <a:lstStyle/>
        <a:p>
          <a:r>
            <a:rPr lang="en-US" sz="2000" b="1" u="none" strike="noStrike" dirty="0" smtClean="0">
              <a:effectLst/>
              <a:latin typeface="+mn-lt"/>
            </a:rPr>
            <a:t>Program </a:t>
          </a:r>
          <a:r>
            <a:rPr lang="en-US" sz="2000" b="1" u="none" strike="noStrike" dirty="0" err="1" smtClean="0">
              <a:effectLst/>
              <a:latin typeface="+mn-lt"/>
            </a:rPr>
            <a:t>Pengembangan</a:t>
          </a:r>
          <a:r>
            <a:rPr lang="en-US" sz="2000" b="1" u="none" strike="noStrike" dirty="0" smtClean="0">
              <a:effectLst/>
              <a:latin typeface="+mn-lt"/>
            </a:rPr>
            <a:t> </a:t>
          </a:r>
          <a:r>
            <a:rPr lang="en-US" sz="2000" b="1" u="none" strike="noStrike" dirty="0" err="1" smtClean="0">
              <a:effectLst/>
              <a:latin typeface="+mn-lt"/>
            </a:rPr>
            <a:t>Kemitraan</a:t>
          </a:r>
          <a:r>
            <a:rPr lang="en-US" sz="2000" b="1" u="none" strike="noStrike" dirty="0" smtClean="0">
              <a:effectLst/>
              <a:latin typeface="+mn-lt"/>
            </a:rPr>
            <a:t> </a:t>
          </a:r>
          <a:r>
            <a:rPr lang="en-US" sz="2000" b="1" u="none" strike="noStrike" dirty="0" err="1" smtClean="0">
              <a:effectLst/>
              <a:latin typeface="+mn-lt"/>
            </a:rPr>
            <a:t>Pariwisata</a:t>
          </a:r>
          <a:endParaRPr lang="en-US" sz="2000" dirty="0"/>
        </a:p>
      </dgm:t>
    </dgm:pt>
    <dgm:pt modelId="{488F55A1-283E-445B-B4B3-1FCEC69F7EE4}" type="sibTrans" cxnId="{760536F3-2A10-436C-95E2-12FEA340C51D}">
      <dgm:prSet/>
      <dgm:spPr/>
      <dgm:t>
        <a:bodyPr/>
        <a:lstStyle/>
        <a:p>
          <a:endParaRPr lang="en-US"/>
        </a:p>
      </dgm:t>
    </dgm:pt>
    <dgm:pt modelId="{BD5B7356-78F9-4E0A-9ECF-194C855852B4}" type="parTrans" cxnId="{760536F3-2A10-436C-95E2-12FEA340C51D}">
      <dgm:prSet/>
      <dgm:spPr/>
      <dgm:t>
        <a:bodyPr/>
        <a:lstStyle/>
        <a:p>
          <a:endParaRPr lang="en-US"/>
        </a:p>
      </dgm:t>
    </dgm:pt>
    <dgm:pt modelId="{DEF026DF-30EA-4C34-B735-A1FF572CEB31}">
      <dgm:prSet phldrT="[Text]" custT="1"/>
      <dgm:spPr/>
      <dgm:t>
        <a:bodyPr/>
        <a:lstStyle/>
        <a:p>
          <a:pPr algn="l"/>
          <a:r>
            <a:rPr lang="en-ID" sz="1600" b="1" dirty="0" smtClean="0"/>
            <a:t>KEGIATAN TAHUN 2018</a:t>
          </a:r>
        </a:p>
        <a:p>
          <a:pPr marL="176213" indent="-176213" algn="l">
            <a:tabLst>
              <a:tab pos="176213" algn="l"/>
            </a:tabLst>
          </a:pPr>
          <a:r>
            <a:rPr lang="en-ID" sz="1600" dirty="0" smtClean="0"/>
            <a:t>1.	</a:t>
          </a:r>
          <a:r>
            <a:rPr lang="en-US" sz="1600" b="0" i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Kegiatan</a:t>
          </a:r>
          <a:r>
            <a:rPr lang="en-US" sz="16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Koordinasi</a:t>
          </a:r>
          <a:r>
            <a:rPr lang="en-US" sz="16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dan</a:t>
          </a:r>
          <a:r>
            <a:rPr lang="en-US" sz="16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kerjasama</a:t>
          </a:r>
          <a:r>
            <a:rPr lang="en-US" sz="16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6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pemangku</a:t>
          </a:r>
          <a:r>
            <a:rPr lang="en-US" sz="16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kepentingan</a:t>
          </a:r>
          <a:r>
            <a:rPr lang="en-US" sz="16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bidang</a:t>
          </a:r>
          <a:r>
            <a:rPr lang="en-US" sz="16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pariwisata</a:t>
          </a:r>
          <a:endParaRPr lang="fi-FI" sz="1600" b="0" u="none" strike="noStrike" dirty="0" smtClean="0">
            <a:effectLst/>
          </a:endParaRPr>
        </a:p>
        <a:p>
          <a:pPr marL="176213" indent="-176213" algn="l">
            <a:tabLst>
              <a:tab pos="176213" algn="l"/>
            </a:tabLst>
          </a:pPr>
          <a:r>
            <a:rPr lang="en-ID" sz="1600" b="0" dirty="0" smtClean="0"/>
            <a:t>2.	</a:t>
          </a:r>
          <a:r>
            <a:rPr lang="fi-FI" sz="1600" b="0" i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Kegiatan Peningkatan peran serta masyarakat dalam pengembangan kemitraan</a:t>
          </a:r>
          <a:endParaRPr lang="en-US" sz="1600" b="0" dirty="0"/>
        </a:p>
      </dgm:t>
    </dgm:pt>
    <dgm:pt modelId="{E1DC13CC-E5A7-4EBB-AA74-AB69EB99F548}" type="parTrans" cxnId="{2AA44470-A7D1-4A8F-9502-6020C3F2637A}">
      <dgm:prSet/>
      <dgm:spPr/>
      <dgm:t>
        <a:bodyPr/>
        <a:lstStyle/>
        <a:p>
          <a:endParaRPr lang="en-US"/>
        </a:p>
      </dgm:t>
    </dgm:pt>
    <dgm:pt modelId="{D85AA225-5672-431A-BFFA-2C1D5C9C43A7}" type="sibTrans" cxnId="{2AA44470-A7D1-4A8F-9502-6020C3F2637A}">
      <dgm:prSet/>
      <dgm:spPr/>
      <dgm:t>
        <a:bodyPr/>
        <a:lstStyle/>
        <a:p>
          <a:endParaRPr lang="en-US"/>
        </a:p>
      </dgm:t>
    </dgm:pt>
    <dgm:pt modelId="{676C3EE1-6AE4-4F17-A16E-BADF90959D77}" type="pres">
      <dgm:prSet presAssocID="{BC648571-A9E2-45B0-A882-3BF0D0C968E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8D5636C-77DB-49C4-B37B-D719CD48F466}" type="pres">
      <dgm:prSet presAssocID="{571164B7-22AF-4353-A0C3-30E94AC6CE50}" presName="hierRoot1" presStyleCnt="0"/>
      <dgm:spPr/>
    </dgm:pt>
    <dgm:pt modelId="{5BBB134D-E3D3-4082-8C62-4AF3AC386F0C}" type="pres">
      <dgm:prSet presAssocID="{571164B7-22AF-4353-A0C3-30E94AC6CE50}" presName="composite" presStyleCnt="0"/>
      <dgm:spPr/>
    </dgm:pt>
    <dgm:pt modelId="{B5525EB1-D8B5-46F1-AF97-3F06EC7EA7F1}" type="pres">
      <dgm:prSet presAssocID="{571164B7-22AF-4353-A0C3-30E94AC6CE50}" presName="background" presStyleLbl="node0" presStyleIdx="0" presStyleCnt="1"/>
      <dgm:spPr/>
    </dgm:pt>
    <dgm:pt modelId="{CA0B83FF-C002-481F-8036-F71CEC859112}" type="pres">
      <dgm:prSet presAssocID="{571164B7-22AF-4353-A0C3-30E94AC6CE50}" presName="text" presStyleLbl="fgAcc0" presStyleIdx="0" presStyleCnt="1" custScaleX="110843" custScaleY="661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542245-1830-489C-B8AC-1A34C4ABAD51}" type="pres">
      <dgm:prSet presAssocID="{571164B7-22AF-4353-A0C3-30E94AC6CE50}" presName="hierChild2" presStyleCnt="0"/>
      <dgm:spPr/>
    </dgm:pt>
    <dgm:pt modelId="{C758E008-AEFC-4AFF-A84E-BF5F5580FA8A}" type="pres">
      <dgm:prSet presAssocID="{C57441BA-78B2-4DD5-A34D-8BB072E794BC}" presName="Name10" presStyleLbl="parChTrans1D2" presStyleIdx="0" presStyleCnt="2"/>
      <dgm:spPr/>
    </dgm:pt>
    <dgm:pt modelId="{8A7671B8-A5C8-4858-B2A5-C232432C9E23}" type="pres">
      <dgm:prSet presAssocID="{3524E479-E58C-4827-9EEA-EB3617991447}" presName="hierRoot2" presStyleCnt="0"/>
      <dgm:spPr/>
    </dgm:pt>
    <dgm:pt modelId="{181F388D-843B-4004-B54B-102A8769577D}" type="pres">
      <dgm:prSet presAssocID="{3524E479-E58C-4827-9EEA-EB3617991447}" presName="composite2" presStyleCnt="0"/>
      <dgm:spPr/>
    </dgm:pt>
    <dgm:pt modelId="{5E7E5086-60FB-4671-A964-54CC379D6BC1}" type="pres">
      <dgm:prSet presAssocID="{3524E479-E58C-4827-9EEA-EB3617991447}" presName="background2" presStyleLbl="node2" presStyleIdx="0" presStyleCnt="2"/>
      <dgm:spPr/>
    </dgm:pt>
    <dgm:pt modelId="{28A54FDE-186E-4BC3-9326-6FD4D5B81416}" type="pres">
      <dgm:prSet presAssocID="{3524E479-E58C-4827-9EEA-EB3617991447}" presName="text2" presStyleLbl="fgAcc2" presStyleIdx="0" presStyleCnt="2" custScaleX="1512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684B12-E229-4482-A1C0-A39176032479}" type="pres">
      <dgm:prSet presAssocID="{3524E479-E58C-4827-9EEA-EB3617991447}" presName="hierChild3" presStyleCnt="0"/>
      <dgm:spPr/>
    </dgm:pt>
    <dgm:pt modelId="{65B04A99-AF9F-4E43-8A5F-E820D36693C9}" type="pres">
      <dgm:prSet presAssocID="{E1DC13CC-E5A7-4EBB-AA74-AB69EB99F548}" presName="Name10" presStyleLbl="parChTrans1D2" presStyleIdx="1" presStyleCnt="2"/>
      <dgm:spPr/>
    </dgm:pt>
    <dgm:pt modelId="{A17FE6C8-83FF-467C-A09A-83CC5E2DAD60}" type="pres">
      <dgm:prSet presAssocID="{DEF026DF-30EA-4C34-B735-A1FF572CEB31}" presName="hierRoot2" presStyleCnt="0"/>
      <dgm:spPr/>
    </dgm:pt>
    <dgm:pt modelId="{81F37863-454B-43D9-A0E5-6287F6EDD785}" type="pres">
      <dgm:prSet presAssocID="{DEF026DF-30EA-4C34-B735-A1FF572CEB31}" presName="composite2" presStyleCnt="0"/>
      <dgm:spPr/>
    </dgm:pt>
    <dgm:pt modelId="{762FAD77-CEEF-4ECB-B2DE-600114BAD418}" type="pres">
      <dgm:prSet presAssocID="{DEF026DF-30EA-4C34-B735-A1FF572CEB31}" presName="background2" presStyleLbl="node2" presStyleIdx="1" presStyleCnt="2"/>
      <dgm:spPr/>
    </dgm:pt>
    <dgm:pt modelId="{9D6DDC05-FF61-4D0D-BAAD-C5E1306DDE66}" type="pres">
      <dgm:prSet presAssocID="{DEF026DF-30EA-4C34-B735-A1FF572CEB31}" presName="text2" presStyleLbl="fgAcc2" presStyleIdx="1" presStyleCnt="2" custScaleX="1512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9AF86D-D1CF-4D77-86B9-C58A5949570C}" type="pres">
      <dgm:prSet presAssocID="{DEF026DF-30EA-4C34-B735-A1FF572CEB31}" presName="hierChild3" presStyleCnt="0"/>
      <dgm:spPr/>
    </dgm:pt>
  </dgm:ptLst>
  <dgm:cxnLst>
    <dgm:cxn modelId="{760536F3-2A10-436C-95E2-12FEA340C51D}" srcId="{BC648571-A9E2-45B0-A882-3BF0D0C968E6}" destId="{571164B7-22AF-4353-A0C3-30E94AC6CE50}" srcOrd="0" destOrd="0" parTransId="{BD5B7356-78F9-4E0A-9ECF-194C855852B4}" sibTransId="{488F55A1-283E-445B-B4B3-1FCEC69F7EE4}"/>
    <dgm:cxn modelId="{3907AFE6-BD51-4137-BBAB-3EC83CA75654}" type="presOf" srcId="{E1DC13CC-E5A7-4EBB-AA74-AB69EB99F548}" destId="{65B04A99-AF9F-4E43-8A5F-E820D36693C9}" srcOrd="0" destOrd="0" presId="urn:microsoft.com/office/officeart/2005/8/layout/hierarchy1"/>
    <dgm:cxn modelId="{9D4547BB-549E-40BE-B7A0-BDA8E084E5FC}" srcId="{571164B7-22AF-4353-A0C3-30E94AC6CE50}" destId="{3524E479-E58C-4827-9EEA-EB3617991447}" srcOrd="0" destOrd="0" parTransId="{C57441BA-78B2-4DD5-A34D-8BB072E794BC}" sibTransId="{21CFDE9A-E48C-4F0C-AF97-E3B76E07A35C}"/>
    <dgm:cxn modelId="{8B04B533-9FD7-407D-B4CE-22CC72B31DB0}" type="presOf" srcId="{3524E479-E58C-4827-9EEA-EB3617991447}" destId="{28A54FDE-186E-4BC3-9326-6FD4D5B81416}" srcOrd="0" destOrd="0" presId="urn:microsoft.com/office/officeart/2005/8/layout/hierarchy1"/>
    <dgm:cxn modelId="{6AA32CCC-834D-4B0D-9932-5A086F1A678A}" type="presOf" srcId="{C57441BA-78B2-4DD5-A34D-8BB072E794BC}" destId="{C758E008-AEFC-4AFF-A84E-BF5F5580FA8A}" srcOrd="0" destOrd="0" presId="urn:microsoft.com/office/officeart/2005/8/layout/hierarchy1"/>
    <dgm:cxn modelId="{2AA44470-A7D1-4A8F-9502-6020C3F2637A}" srcId="{571164B7-22AF-4353-A0C3-30E94AC6CE50}" destId="{DEF026DF-30EA-4C34-B735-A1FF572CEB31}" srcOrd="1" destOrd="0" parTransId="{E1DC13CC-E5A7-4EBB-AA74-AB69EB99F548}" sibTransId="{D85AA225-5672-431A-BFFA-2C1D5C9C43A7}"/>
    <dgm:cxn modelId="{F883B3D4-BA39-4ECB-A607-3E8260218C26}" type="presOf" srcId="{571164B7-22AF-4353-A0C3-30E94AC6CE50}" destId="{CA0B83FF-C002-481F-8036-F71CEC859112}" srcOrd="0" destOrd="0" presId="urn:microsoft.com/office/officeart/2005/8/layout/hierarchy1"/>
    <dgm:cxn modelId="{34DDA0B1-3C90-4949-BB4A-988D6B083510}" type="presOf" srcId="{DEF026DF-30EA-4C34-B735-A1FF572CEB31}" destId="{9D6DDC05-FF61-4D0D-BAAD-C5E1306DDE66}" srcOrd="0" destOrd="0" presId="urn:microsoft.com/office/officeart/2005/8/layout/hierarchy1"/>
    <dgm:cxn modelId="{5CA13FFF-5CBA-4C21-89BF-CFBFB3DE76E3}" type="presOf" srcId="{BC648571-A9E2-45B0-A882-3BF0D0C968E6}" destId="{676C3EE1-6AE4-4F17-A16E-BADF90959D77}" srcOrd="0" destOrd="0" presId="urn:microsoft.com/office/officeart/2005/8/layout/hierarchy1"/>
    <dgm:cxn modelId="{71602E7D-A1F0-4691-B258-8566803CF385}" type="presParOf" srcId="{676C3EE1-6AE4-4F17-A16E-BADF90959D77}" destId="{38D5636C-77DB-49C4-B37B-D719CD48F466}" srcOrd="0" destOrd="0" presId="urn:microsoft.com/office/officeart/2005/8/layout/hierarchy1"/>
    <dgm:cxn modelId="{FA272C1C-92B0-4AE6-B275-21A0233B0BC7}" type="presParOf" srcId="{38D5636C-77DB-49C4-B37B-D719CD48F466}" destId="{5BBB134D-E3D3-4082-8C62-4AF3AC386F0C}" srcOrd="0" destOrd="0" presId="urn:microsoft.com/office/officeart/2005/8/layout/hierarchy1"/>
    <dgm:cxn modelId="{AB7A978C-179C-4AB8-8666-BFD3BD3CD159}" type="presParOf" srcId="{5BBB134D-E3D3-4082-8C62-4AF3AC386F0C}" destId="{B5525EB1-D8B5-46F1-AF97-3F06EC7EA7F1}" srcOrd="0" destOrd="0" presId="urn:microsoft.com/office/officeart/2005/8/layout/hierarchy1"/>
    <dgm:cxn modelId="{62AF1685-A422-4B19-873D-FD3D41AAD8D6}" type="presParOf" srcId="{5BBB134D-E3D3-4082-8C62-4AF3AC386F0C}" destId="{CA0B83FF-C002-481F-8036-F71CEC859112}" srcOrd="1" destOrd="0" presId="urn:microsoft.com/office/officeart/2005/8/layout/hierarchy1"/>
    <dgm:cxn modelId="{FEC61D21-272A-4C4E-BB75-0CF7848EC14F}" type="presParOf" srcId="{38D5636C-77DB-49C4-B37B-D719CD48F466}" destId="{AA542245-1830-489C-B8AC-1A34C4ABAD51}" srcOrd="1" destOrd="0" presId="urn:microsoft.com/office/officeart/2005/8/layout/hierarchy1"/>
    <dgm:cxn modelId="{7AF279AA-D405-430B-8871-FD9B1012FD2C}" type="presParOf" srcId="{AA542245-1830-489C-B8AC-1A34C4ABAD51}" destId="{C758E008-AEFC-4AFF-A84E-BF5F5580FA8A}" srcOrd="0" destOrd="0" presId="urn:microsoft.com/office/officeart/2005/8/layout/hierarchy1"/>
    <dgm:cxn modelId="{282DD475-98D9-40EA-B6B3-75EFDCC4A98E}" type="presParOf" srcId="{AA542245-1830-489C-B8AC-1A34C4ABAD51}" destId="{8A7671B8-A5C8-4858-B2A5-C232432C9E23}" srcOrd="1" destOrd="0" presId="urn:microsoft.com/office/officeart/2005/8/layout/hierarchy1"/>
    <dgm:cxn modelId="{10CF04AB-0D01-4E7E-8E8F-B67A06D61F1D}" type="presParOf" srcId="{8A7671B8-A5C8-4858-B2A5-C232432C9E23}" destId="{181F388D-843B-4004-B54B-102A8769577D}" srcOrd="0" destOrd="0" presId="urn:microsoft.com/office/officeart/2005/8/layout/hierarchy1"/>
    <dgm:cxn modelId="{8FA9A551-9D89-4B6F-AB12-AE3EDCB9E6EF}" type="presParOf" srcId="{181F388D-843B-4004-B54B-102A8769577D}" destId="{5E7E5086-60FB-4671-A964-54CC379D6BC1}" srcOrd="0" destOrd="0" presId="urn:microsoft.com/office/officeart/2005/8/layout/hierarchy1"/>
    <dgm:cxn modelId="{25D5946E-E4E0-4179-B077-39E66D70BEC6}" type="presParOf" srcId="{181F388D-843B-4004-B54B-102A8769577D}" destId="{28A54FDE-186E-4BC3-9326-6FD4D5B81416}" srcOrd="1" destOrd="0" presId="urn:microsoft.com/office/officeart/2005/8/layout/hierarchy1"/>
    <dgm:cxn modelId="{18B10EAB-80A3-4A73-900F-16D70ACFE308}" type="presParOf" srcId="{8A7671B8-A5C8-4858-B2A5-C232432C9E23}" destId="{1F684B12-E229-4482-A1C0-A39176032479}" srcOrd="1" destOrd="0" presId="urn:microsoft.com/office/officeart/2005/8/layout/hierarchy1"/>
    <dgm:cxn modelId="{AC04DE1A-59DB-4EE8-A4BA-50A75379614F}" type="presParOf" srcId="{AA542245-1830-489C-B8AC-1A34C4ABAD51}" destId="{65B04A99-AF9F-4E43-8A5F-E820D36693C9}" srcOrd="2" destOrd="0" presId="urn:microsoft.com/office/officeart/2005/8/layout/hierarchy1"/>
    <dgm:cxn modelId="{77F2D44A-09F4-46A3-B92E-EEDE1FD9D668}" type="presParOf" srcId="{AA542245-1830-489C-B8AC-1A34C4ABAD51}" destId="{A17FE6C8-83FF-467C-A09A-83CC5E2DAD60}" srcOrd="3" destOrd="0" presId="urn:microsoft.com/office/officeart/2005/8/layout/hierarchy1"/>
    <dgm:cxn modelId="{70914494-7279-45C0-A9CC-6CDD46A41FA9}" type="presParOf" srcId="{A17FE6C8-83FF-467C-A09A-83CC5E2DAD60}" destId="{81F37863-454B-43D9-A0E5-6287F6EDD785}" srcOrd="0" destOrd="0" presId="urn:microsoft.com/office/officeart/2005/8/layout/hierarchy1"/>
    <dgm:cxn modelId="{0C2D2F1A-450D-4BA2-914E-CC27AB523AE6}" type="presParOf" srcId="{81F37863-454B-43D9-A0E5-6287F6EDD785}" destId="{762FAD77-CEEF-4ECB-B2DE-600114BAD418}" srcOrd="0" destOrd="0" presId="urn:microsoft.com/office/officeart/2005/8/layout/hierarchy1"/>
    <dgm:cxn modelId="{94410D23-D0E3-4F3B-A441-4BFB4BEF4BA5}" type="presParOf" srcId="{81F37863-454B-43D9-A0E5-6287F6EDD785}" destId="{9D6DDC05-FF61-4D0D-BAAD-C5E1306DDE66}" srcOrd="1" destOrd="0" presId="urn:microsoft.com/office/officeart/2005/8/layout/hierarchy1"/>
    <dgm:cxn modelId="{F00CD9F7-15B4-43BF-95B2-3059D7FEB43B}" type="presParOf" srcId="{A17FE6C8-83FF-467C-A09A-83CC5E2DAD60}" destId="{F89AF86D-D1CF-4D77-86B9-C58A5949570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B04A99-AF9F-4E43-8A5F-E820D36693C9}">
      <dsp:nvSpPr>
        <dsp:cNvPr id="0" name=""/>
        <dsp:cNvSpPr/>
      </dsp:nvSpPr>
      <dsp:spPr>
        <a:xfrm>
          <a:off x="4326724" y="1041972"/>
          <a:ext cx="2150673" cy="721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1500"/>
              </a:lnTo>
              <a:lnTo>
                <a:pt x="2150673" y="491500"/>
              </a:lnTo>
              <a:lnTo>
                <a:pt x="2150673" y="72123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58E008-AEFC-4AFF-A84E-BF5F5580FA8A}">
      <dsp:nvSpPr>
        <dsp:cNvPr id="0" name=""/>
        <dsp:cNvSpPr/>
      </dsp:nvSpPr>
      <dsp:spPr>
        <a:xfrm>
          <a:off x="2176051" y="1041972"/>
          <a:ext cx="2150673" cy="721234"/>
        </a:xfrm>
        <a:custGeom>
          <a:avLst/>
          <a:gdLst/>
          <a:ahLst/>
          <a:cxnLst/>
          <a:rect l="0" t="0" r="0" b="0"/>
          <a:pathLst>
            <a:path>
              <a:moveTo>
                <a:pt x="2150673" y="0"/>
              </a:moveTo>
              <a:lnTo>
                <a:pt x="2150673" y="491500"/>
              </a:lnTo>
              <a:lnTo>
                <a:pt x="0" y="491500"/>
              </a:lnTo>
              <a:lnTo>
                <a:pt x="0" y="72123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525EB1-D8B5-46F1-AF97-3F06EC7EA7F1}">
      <dsp:nvSpPr>
        <dsp:cNvPr id="0" name=""/>
        <dsp:cNvSpPr/>
      </dsp:nvSpPr>
      <dsp:spPr>
        <a:xfrm>
          <a:off x="3086780" y="698"/>
          <a:ext cx="2479888" cy="10412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B83FF-C002-481F-8036-F71CEC859112}">
      <dsp:nvSpPr>
        <dsp:cNvPr id="0" name=""/>
        <dsp:cNvSpPr/>
      </dsp:nvSpPr>
      <dsp:spPr>
        <a:xfrm>
          <a:off x="3362323" y="262464"/>
          <a:ext cx="2479888" cy="1041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Program </a:t>
          </a:r>
          <a:r>
            <a:rPr lang="en-US" sz="2000" b="1" kern="1200" dirty="0" err="1" smtClean="0"/>
            <a:t>Pengembangan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Destinasi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Pariwisata</a:t>
          </a:r>
          <a:endParaRPr lang="en-US" sz="2000" kern="1200" dirty="0"/>
        </a:p>
      </dsp:txBody>
      <dsp:txXfrm>
        <a:off x="3392821" y="292962"/>
        <a:ext cx="2418892" cy="980277"/>
      </dsp:txXfrm>
    </dsp:sp>
    <dsp:sp modelId="{5E7E5086-60FB-4671-A964-54CC379D6BC1}">
      <dsp:nvSpPr>
        <dsp:cNvPr id="0" name=""/>
        <dsp:cNvSpPr/>
      </dsp:nvSpPr>
      <dsp:spPr>
        <a:xfrm>
          <a:off x="300921" y="1763206"/>
          <a:ext cx="3750260" cy="15747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A54FDE-186E-4BC3-9326-6FD4D5B81416}">
      <dsp:nvSpPr>
        <dsp:cNvPr id="0" name=""/>
        <dsp:cNvSpPr/>
      </dsp:nvSpPr>
      <dsp:spPr>
        <a:xfrm>
          <a:off x="576464" y="2024972"/>
          <a:ext cx="3750260" cy="1574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500" b="1" kern="1200" dirty="0" smtClean="0"/>
            <a:t>INDIKATOR TAHUN 2018</a:t>
          </a:r>
        </a:p>
        <a:p>
          <a:pPr marL="176213" lvl="0" indent="-176213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176213" algn="l"/>
            </a:tabLst>
          </a:pPr>
          <a:r>
            <a:rPr lang="en-ID" sz="1500" kern="1200" dirty="0" smtClean="0"/>
            <a:t>1.	</a:t>
          </a:r>
          <a:r>
            <a:rPr lang="en-ID" sz="1500" kern="1200" dirty="0" err="1" smtClean="0"/>
            <a:t>Persentase</a:t>
          </a:r>
          <a:r>
            <a:rPr lang="en-ID" sz="1500" kern="1200" dirty="0" smtClean="0"/>
            <a:t> DTW yang </a:t>
          </a:r>
          <a:r>
            <a:rPr lang="en-ID" sz="1500" kern="1200" dirty="0" err="1" smtClean="0"/>
            <a:t>difasilitasi</a:t>
          </a:r>
          <a:r>
            <a:rPr lang="en-ID" sz="1500" kern="1200" dirty="0" smtClean="0"/>
            <a:t> 433 (25%)</a:t>
          </a:r>
        </a:p>
        <a:p>
          <a:pPr marL="176213" lvl="0" indent="-176213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176213" algn="l"/>
            </a:tabLst>
          </a:pPr>
          <a:r>
            <a:rPr lang="en-ID" sz="1500" kern="1200" dirty="0" smtClean="0"/>
            <a:t>2.	</a:t>
          </a:r>
          <a:r>
            <a:rPr lang="en-ID" sz="1500" kern="1200" dirty="0" err="1" smtClean="0"/>
            <a:t>Persentase</a:t>
          </a:r>
          <a:r>
            <a:rPr lang="en-ID" sz="1500" kern="1200" dirty="0" smtClean="0"/>
            <a:t> </a:t>
          </a:r>
          <a:r>
            <a:rPr lang="en-ID" sz="1500" kern="1200" dirty="0" err="1" smtClean="0"/>
            <a:t>Desa</a:t>
          </a:r>
          <a:r>
            <a:rPr lang="en-ID" sz="1500" kern="1200" dirty="0" smtClean="0"/>
            <a:t> </a:t>
          </a:r>
          <a:r>
            <a:rPr lang="en-ID" sz="1500" kern="1200" dirty="0" err="1" smtClean="0"/>
            <a:t>Wisata</a:t>
          </a:r>
          <a:r>
            <a:rPr lang="en-ID" sz="1500" kern="1200" baseline="0" dirty="0" smtClean="0"/>
            <a:t> yang </a:t>
          </a:r>
          <a:r>
            <a:rPr lang="en-ID" sz="1500" kern="1200" baseline="0" dirty="0" err="1" smtClean="0"/>
            <a:t>difasilitasi</a:t>
          </a:r>
          <a:r>
            <a:rPr lang="en-ID" sz="1500" kern="1200" baseline="0" dirty="0" smtClean="0"/>
            <a:t> </a:t>
          </a:r>
          <a:r>
            <a:rPr lang="en-ID" sz="1500" kern="1200" dirty="0" smtClean="0"/>
            <a:t>150 (20%)</a:t>
          </a:r>
          <a:endParaRPr lang="en-US" sz="1500" kern="1200" dirty="0"/>
        </a:p>
      </dsp:txBody>
      <dsp:txXfrm>
        <a:off x="622586" y="2071094"/>
        <a:ext cx="3658016" cy="1482484"/>
      </dsp:txXfrm>
    </dsp:sp>
    <dsp:sp modelId="{762FAD77-CEEF-4ECB-B2DE-600114BAD418}">
      <dsp:nvSpPr>
        <dsp:cNvPr id="0" name=""/>
        <dsp:cNvSpPr/>
      </dsp:nvSpPr>
      <dsp:spPr>
        <a:xfrm>
          <a:off x="4602267" y="1763206"/>
          <a:ext cx="3750260" cy="15747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6DDC05-FF61-4D0D-BAAD-C5E1306DDE66}">
      <dsp:nvSpPr>
        <dsp:cNvPr id="0" name=""/>
        <dsp:cNvSpPr/>
      </dsp:nvSpPr>
      <dsp:spPr>
        <a:xfrm>
          <a:off x="4877810" y="2024972"/>
          <a:ext cx="3750260" cy="15747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500" b="1" kern="1200" dirty="0" smtClean="0"/>
            <a:t>KEGIATAN TAHUN 2018</a:t>
          </a:r>
        </a:p>
        <a:p>
          <a:pPr marL="176213" lvl="0" indent="-176213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176213" algn="l"/>
            </a:tabLst>
          </a:pPr>
          <a:r>
            <a:rPr lang="en-ID" sz="1500" kern="1200" dirty="0" smtClean="0"/>
            <a:t>1.	</a:t>
          </a:r>
          <a:r>
            <a:rPr lang="fi-FI" sz="1500" b="0" u="none" strike="noStrike" kern="1200" dirty="0" smtClean="0">
              <a:effectLst/>
            </a:rPr>
            <a:t>Kegiatan Pemantapan Kinerja SDM Pariwisata</a:t>
          </a:r>
        </a:p>
        <a:p>
          <a:pPr marL="176213" lvl="0" indent="-176213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176213" algn="l"/>
            </a:tabLst>
          </a:pPr>
          <a:r>
            <a:rPr lang="en-ID" sz="1500" b="0" kern="1200" dirty="0" smtClean="0"/>
            <a:t>2.	</a:t>
          </a:r>
          <a:r>
            <a:rPr lang="fi-FI" sz="1500" b="0" u="none" strike="noStrike" kern="1200" dirty="0" smtClean="0">
              <a:effectLst/>
              <a:latin typeface="+mn-lt"/>
            </a:rPr>
            <a:t>Kegiatan Perkuatan Kualitas Kompetensi Remaja, Mas &amp; Mbak Duta Wisata Bidang Pariwisata</a:t>
          </a:r>
          <a:endParaRPr lang="en-US" sz="1500" b="0" kern="1200" dirty="0"/>
        </a:p>
      </dsp:txBody>
      <dsp:txXfrm>
        <a:off x="4923932" y="2071094"/>
        <a:ext cx="3658016" cy="14824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B04A99-AF9F-4E43-8A5F-E820D36693C9}">
      <dsp:nvSpPr>
        <dsp:cNvPr id="0" name=""/>
        <dsp:cNvSpPr/>
      </dsp:nvSpPr>
      <dsp:spPr>
        <a:xfrm>
          <a:off x="4321274" y="1083987"/>
          <a:ext cx="2235747" cy="749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942"/>
              </a:lnTo>
              <a:lnTo>
                <a:pt x="2235747" y="510942"/>
              </a:lnTo>
              <a:lnTo>
                <a:pt x="2235747" y="7497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58E008-AEFC-4AFF-A84E-BF5F5580FA8A}">
      <dsp:nvSpPr>
        <dsp:cNvPr id="0" name=""/>
        <dsp:cNvSpPr/>
      </dsp:nvSpPr>
      <dsp:spPr>
        <a:xfrm>
          <a:off x="2085527" y="1083987"/>
          <a:ext cx="2235747" cy="749763"/>
        </a:xfrm>
        <a:custGeom>
          <a:avLst/>
          <a:gdLst/>
          <a:ahLst/>
          <a:cxnLst/>
          <a:rect l="0" t="0" r="0" b="0"/>
          <a:pathLst>
            <a:path>
              <a:moveTo>
                <a:pt x="2235747" y="0"/>
              </a:moveTo>
              <a:lnTo>
                <a:pt x="2235747" y="510942"/>
              </a:lnTo>
              <a:lnTo>
                <a:pt x="0" y="510942"/>
              </a:lnTo>
              <a:lnTo>
                <a:pt x="0" y="7497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525EB1-D8B5-46F1-AF97-3F06EC7EA7F1}">
      <dsp:nvSpPr>
        <dsp:cNvPr id="0" name=""/>
        <dsp:cNvSpPr/>
      </dsp:nvSpPr>
      <dsp:spPr>
        <a:xfrm>
          <a:off x="2892516" y="1523"/>
          <a:ext cx="2857515" cy="10824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B83FF-C002-481F-8036-F71CEC859112}">
      <dsp:nvSpPr>
        <dsp:cNvPr id="0" name=""/>
        <dsp:cNvSpPr/>
      </dsp:nvSpPr>
      <dsp:spPr>
        <a:xfrm>
          <a:off x="3178959" y="273644"/>
          <a:ext cx="2857515" cy="10824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strike="noStrike" kern="1200" dirty="0" smtClean="0">
              <a:effectLst/>
              <a:latin typeface="+mn-lt"/>
            </a:rPr>
            <a:t>Program </a:t>
          </a:r>
          <a:r>
            <a:rPr lang="en-US" sz="2000" b="1" u="none" strike="noStrike" kern="1200" dirty="0" err="1" smtClean="0">
              <a:effectLst/>
              <a:latin typeface="+mn-lt"/>
            </a:rPr>
            <a:t>Pengembangan</a:t>
          </a:r>
          <a:r>
            <a:rPr lang="en-US" sz="2000" b="1" u="none" strike="noStrike" kern="1200" dirty="0" smtClean="0">
              <a:effectLst/>
              <a:latin typeface="+mn-lt"/>
            </a:rPr>
            <a:t> </a:t>
          </a:r>
          <a:r>
            <a:rPr lang="en-US" sz="2000" b="1" u="none" strike="noStrike" kern="1200" dirty="0" err="1" smtClean="0">
              <a:effectLst/>
              <a:latin typeface="+mn-lt"/>
            </a:rPr>
            <a:t>Kemitraan</a:t>
          </a:r>
          <a:r>
            <a:rPr lang="en-US" sz="2000" b="1" u="none" strike="noStrike" kern="1200" dirty="0" smtClean="0">
              <a:effectLst/>
              <a:latin typeface="+mn-lt"/>
            </a:rPr>
            <a:t> </a:t>
          </a:r>
          <a:r>
            <a:rPr lang="en-US" sz="2000" b="1" u="none" strike="noStrike" kern="1200" dirty="0" err="1" smtClean="0">
              <a:effectLst/>
              <a:latin typeface="+mn-lt"/>
            </a:rPr>
            <a:t>Pariwisata</a:t>
          </a:r>
          <a:endParaRPr lang="en-US" sz="2000" kern="1200" dirty="0"/>
        </a:p>
      </dsp:txBody>
      <dsp:txXfrm>
        <a:off x="3210663" y="305348"/>
        <a:ext cx="2794107" cy="1019055"/>
      </dsp:txXfrm>
    </dsp:sp>
    <dsp:sp modelId="{5E7E5086-60FB-4671-A964-54CC379D6BC1}">
      <dsp:nvSpPr>
        <dsp:cNvPr id="0" name=""/>
        <dsp:cNvSpPr/>
      </dsp:nvSpPr>
      <dsp:spPr>
        <a:xfrm>
          <a:off x="136222" y="1833751"/>
          <a:ext cx="3898609" cy="16370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A54FDE-186E-4BC3-9326-6FD4D5B81416}">
      <dsp:nvSpPr>
        <dsp:cNvPr id="0" name=""/>
        <dsp:cNvSpPr/>
      </dsp:nvSpPr>
      <dsp:spPr>
        <a:xfrm>
          <a:off x="422665" y="2105871"/>
          <a:ext cx="3898609" cy="1637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600" b="1" kern="1200" dirty="0" smtClean="0"/>
            <a:t>INDIKATOR TAHUN 2018</a:t>
          </a:r>
        </a:p>
        <a:p>
          <a:pPr marL="176213" lvl="0" indent="-176213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176213" algn="l"/>
            </a:tabLst>
          </a:pPr>
          <a:r>
            <a:rPr lang="en-ID" sz="1600" kern="1200" dirty="0" smtClean="0"/>
            <a:t>1.	</a:t>
          </a:r>
          <a:r>
            <a:rPr lang="en-ID" sz="1600" kern="1200" dirty="0" err="1" smtClean="0"/>
            <a:t>Jumlah</a:t>
          </a:r>
          <a:r>
            <a:rPr lang="en-ID" sz="1600" kern="1200" dirty="0" smtClean="0"/>
            <a:t> </a:t>
          </a:r>
          <a:r>
            <a:rPr lang="en-ID" sz="1600" kern="1200" dirty="0" err="1" smtClean="0"/>
            <a:t>kelompok</a:t>
          </a:r>
          <a:r>
            <a:rPr lang="en-ID" sz="1600" kern="1200" dirty="0" smtClean="0"/>
            <a:t> </a:t>
          </a:r>
          <a:r>
            <a:rPr lang="en-ID" sz="1600" kern="1200" dirty="0" err="1" smtClean="0"/>
            <a:t>sadar</a:t>
          </a:r>
          <a:r>
            <a:rPr lang="en-ID" sz="1600" kern="1200" dirty="0" smtClean="0"/>
            <a:t> </a:t>
          </a:r>
          <a:r>
            <a:rPr lang="en-ID" sz="1600" kern="1200" dirty="0" err="1" smtClean="0"/>
            <a:t>wisata</a:t>
          </a:r>
          <a:r>
            <a:rPr lang="en-ID" sz="1600" kern="1200" dirty="0" smtClean="0"/>
            <a:t> 420 </a:t>
          </a:r>
          <a:r>
            <a:rPr lang="en-ID" sz="1600" kern="1200" dirty="0" err="1" smtClean="0"/>
            <a:t>kelompok</a:t>
          </a:r>
          <a:endParaRPr lang="en-ID" sz="1600" kern="1200" dirty="0" smtClean="0"/>
        </a:p>
        <a:p>
          <a:pPr marL="176213" lvl="0" indent="-176213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176213" algn="l"/>
            </a:tabLst>
          </a:pPr>
          <a:r>
            <a:rPr lang="en-ID" sz="1600" kern="1200" dirty="0" smtClean="0"/>
            <a:t>2.Persentase</a:t>
          </a:r>
          <a:r>
            <a:rPr lang="en-ID" sz="1600" kern="1200" baseline="0" dirty="0" smtClean="0"/>
            <a:t> forum/ </a:t>
          </a:r>
          <a:r>
            <a:rPr lang="en-ID" sz="1600" kern="1200" baseline="0" dirty="0" err="1" smtClean="0"/>
            <a:t>klaster</a:t>
          </a:r>
          <a:r>
            <a:rPr lang="en-ID" sz="1600" kern="1200" baseline="0" dirty="0" smtClean="0"/>
            <a:t> </a:t>
          </a:r>
          <a:r>
            <a:rPr lang="en-ID" sz="1600" kern="1200" baseline="0" dirty="0" err="1" smtClean="0"/>
            <a:t>masyarakat</a:t>
          </a:r>
          <a:r>
            <a:rPr lang="en-ID" sz="1600" kern="1200" baseline="0" dirty="0" smtClean="0"/>
            <a:t> </a:t>
          </a:r>
          <a:r>
            <a:rPr lang="en-ID" sz="1600" kern="1200" baseline="0" dirty="0" err="1" smtClean="0"/>
            <a:t>peduli</a:t>
          </a:r>
          <a:r>
            <a:rPr lang="en-ID" sz="1600" kern="1200" baseline="0" dirty="0" smtClean="0"/>
            <a:t> </a:t>
          </a:r>
          <a:r>
            <a:rPr lang="en-ID" sz="1600" kern="1200" baseline="0" dirty="0" err="1" smtClean="0"/>
            <a:t>wisata</a:t>
          </a:r>
          <a:r>
            <a:rPr lang="en-ID" sz="1600" kern="1200" baseline="0" dirty="0" smtClean="0"/>
            <a:t> yang </a:t>
          </a:r>
          <a:r>
            <a:rPr lang="en-ID" sz="1600" kern="1200" baseline="0" dirty="0" err="1" smtClean="0"/>
            <a:t>difasilitasi</a:t>
          </a:r>
          <a:r>
            <a:rPr lang="en-ID" sz="1600" kern="1200" baseline="0" dirty="0" smtClean="0"/>
            <a:t> 5 </a:t>
          </a:r>
          <a:r>
            <a:rPr lang="en-ID" sz="1600" kern="1200" baseline="0" dirty="0" err="1" smtClean="0"/>
            <a:t>kelompok</a:t>
          </a:r>
          <a:endParaRPr lang="en-US" sz="1600" kern="1200" dirty="0"/>
        </a:p>
      </dsp:txBody>
      <dsp:txXfrm>
        <a:off x="470612" y="2153818"/>
        <a:ext cx="3802715" cy="1541126"/>
      </dsp:txXfrm>
    </dsp:sp>
    <dsp:sp modelId="{762FAD77-CEEF-4ECB-B2DE-600114BAD418}">
      <dsp:nvSpPr>
        <dsp:cNvPr id="0" name=""/>
        <dsp:cNvSpPr/>
      </dsp:nvSpPr>
      <dsp:spPr>
        <a:xfrm>
          <a:off x="4607717" y="1833751"/>
          <a:ext cx="3898609" cy="16370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6DDC05-FF61-4D0D-BAAD-C5E1306DDE66}">
      <dsp:nvSpPr>
        <dsp:cNvPr id="0" name=""/>
        <dsp:cNvSpPr/>
      </dsp:nvSpPr>
      <dsp:spPr>
        <a:xfrm>
          <a:off x="4894160" y="2105871"/>
          <a:ext cx="3898609" cy="1637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D" sz="1600" b="1" kern="1200" dirty="0" smtClean="0"/>
            <a:t>KEGIATAN TAHUN 2018</a:t>
          </a:r>
        </a:p>
        <a:p>
          <a:pPr marL="176213" lvl="0" indent="-176213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176213" algn="l"/>
            </a:tabLst>
          </a:pPr>
          <a:r>
            <a:rPr lang="en-ID" sz="1600" kern="1200" dirty="0" smtClean="0"/>
            <a:t>1.	</a:t>
          </a:r>
          <a:r>
            <a:rPr lang="en-US" sz="1600" b="0" i="0" kern="120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Kegiatan</a:t>
          </a:r>
          <a:r>
            <a:rPr lang="en-US" sz="16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kern="120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Koordinasi</a:t>
          </a:r>
          <a:r>
            <a:rPr lang="en-US" sz="16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kern="120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dan</a:t>
          </a:r>
          <a:r>
            <a:rPr lang="en-US" sz="16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kern="120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kerjasama</a:t>
          </a:r>
          <a:r>
            <a:rPr lang="en-US" sz="16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kern="120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dengan</a:t>
          </a:r>
          <a:r>
            <a:rPr lang="en-US" sz="16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kern="120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pemangku</a:t>
          </a:r>
          <a:r>
            <a:rPr lang="en-US" sz="16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kern="120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kepentingan</a:t>
          </a:r>
          <a:r>
            <a:rPr lang="en-US" sz="16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kern="120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bidang</a:t>
          </a:r>
          <a:r>
            <a:rPr lang="en-US" sz="16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 </a:t>
          </a:r>
          <a:r>
            <a:rPr lang="en-US" sz="1600" b="0" i="0" kern="1200" dirty="0" err="1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pariwisata</a:t>
          </a:r>
          <a:endParaRPr lang="fi-FI" sz="1600" b="0" u="none" strike="noStrike" kern="1200" dirty="0" smtClean="0">
            <a:effectLst/>
          </a:endParaRPr>
        </a:p>
        <a:p>
          <a:pPr marL="176213" lvl="0" indent="-176213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176213" algn="l"/>
            </a:tabLst>
          </a:pPr>
          <a:r>
            <a:rPr lang="en-ID" sz="1600" b="0" kern="1200" dirty="0" smtClean="0"/>
            <a:t>2.	</a:t>
          </a:r>
          <a:r>
            <a:rPr lang="fi-FI" sz="16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Kegiatan Peningkatan peran serta masyarakat dalam pengembangan kemitraan</a:t>
          </a:r>
          <a:endParaRPr lang="en-US" sz="1600" b="0" kern="1200" dirty="0"/>
        </a:p>
      </dsp:txBody>
      <dsp:txXfrm>
        <a:off x="4942107" y="2153818"/>
        <a:ext cx="3802715" cy="15411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60467"/>
          </a:xfrm>
          <a:prstGeom prst="rect">
            <a:avLst/>
          </a:prstGeom>
        </p:spPr>
        <p:txBody>
          <a:bodyPr vert="horz" lIns="103409" tIns="51705" rIns="103409" bIns="51705" rtlCol="0"/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60467"/>
          </a:xfrm>
          <a:prstGeom prst="rect">
            <a:avLst/>
          </a:prstGeom>
        </p:spPr>
        <p:txBody>
          <a:bodyPr vert="horz" lIns="103409" tIns="51705" rIns="103409" bIns="51705" rtlCol="0"/>
          <a:lstStyle>
            <a:lvl1pPr algn="r">
              <a:defRPr sz="1400"/>
            </a:lvl1pPr>
          </a:lstStyle>
          <a:p>
            <a:fld id="{D1DB4AF0-6FA1-42DF-8868-0E635FF6CCBA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646926"/>
            <a:ext cx="2984871" cy="560467"/>
          </a:xfrm>
          <a:prstGeom prst="rect">
            <a:avLst/>
          </a:prstGeom>
        </p:spPr>
        <p:txBody>
          <a:bodyPr vert="horz" lIns="103409" tIns="51705" rIns="103409" bIns="51705" rtlCol="0" anchor="b"/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10646926"/>
            <a:ext cx="2984871" cy="560467"/>
          </a:xfrm>
          <a:prstGeom prst="rect">
            <a:avLst/>
          </a:prstGeom>
        </p:spPr>
        <p:txBody>
          <a:bodyPr vert="horz" lIns="103409" tIns="51705" rIns="103409" bIns="51705" rtlCol="0" anchor="b"/>
          <a:lstStyle>
            <a:lvl1pPr algn="r">
              <a:defRPr sz="1400"/>
            </a:lvl1pPr>
          </a:lstStyle>
          <a:p>
            <a:fld id="{E22DE749-4EA3-4710-9F1F-89E7D61048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3472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60467"/>
          </a:xfrm>
          <a:prstGeom prst="rect">
            <a:avLst/>
          </a:prstGeom>
        </p:spPr>
        <p:txBody>
          <a:bodyPr vert="horz" lIns="103409" tIns="51705" rIns="103409" bIns="51705" rtlCol="0"/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60467"/>
          </a:xfrm>
          <a:prstGeom prst="rect">
            <a:avLst/>
          </a:prstGeom>
        </p:spPr>
        <p:txBody>
          <a:bodyPr vert="horz" lIns="103409" tIns="51705" rIns="103409" bIns="51705" rtlCol="0"/>
          <a:lstStyle>
            <a:lvl1pPr algn="r">
              <a:defRPr sz="1400"/>
            </a:lvl1pPr>
          </a:lstStyle>
          <a:p>
            <a:fld id="{851D4AA0-B79B-4A67-9AB0-4FA807E438A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90513" y="841375"/>
            <a:ext cx="7469188" cy="4202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3409" tIns="51705" rIns="103409" bIns="5170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5324436"/>
            <a:ext cx="5510530" cy="5044202"/>
          </a:xfrm>
          <a:prstGeom prst="rect">
            <a:avLst/>
          </a:prstGeom>
        </p:spPr>
        <p:txBody>
          <a:bodyPr vert="horz" lIns="103409" tIns="51705" rIns="103409" bIns="5170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646926"/>
            <a:ext cx="2984871" cy="560467"/>
          </a:xfrm>
          <a:prstGeom prst="rect">
            <a:avLst/>
          </a:prstGeom>
        </p:spPr>
        <p:txBody>
          <a:bodyPr vert="horz" lIns="103409" tIns="51705" rIns="103409" bIns="51705" rtlCol="0" anchor="b"/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10646926"/>
            <a:ext cx="2984871" cy="560467"/>
          </a:xfrm>
          <a:prstGeom prst="rect">
            <a:avLst/>
          </a:prstGeom>
        </p:spPr>
        <p:txBody>
          <a:bodyPr vert="horz" lIns="103409" tIns="51705" rIns="103409" bIns="51705" rtlCol="0" anchor="b"/>
          <a:lstStyle>
            <a:lvl1pPr algn="r">
              <a:defRPr sz="1400"/>
            </a:lvl1pPr>
          </a:lstStyle>
          <a:p>
            <a:fld id="{139A6EFD-3C49-4F45-9905-0ACC1F432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5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Date Placeholder 5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06" indent="-28573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2934" indent="-228587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107" indent="-228587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280" indent="-228587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453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627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8801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5974" indent="-2285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694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3" y="1297802"/>
            <a:ext cx="5648623" cy="903230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8" y="1853194"/>
            <a:ext cx="6511131" cy="246944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35087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350877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694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295053"/>
            <a:ext cx="5650992" cy="905632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1851228"/>
            <a:ext cx="6510528" cy="246888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822960"/>
            <a:ext cx="3200400" cy="27843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822960"/>
            <a:ext cx="3200400" cy="27843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276386"/>
            <a:ext cx="3200400" cy="23317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276386"/>
            <a:ext cx="3200400" cy="23317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1290639" y="-1290638"/>
            <a:ext cx="51435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182078"/>
            <a:ext cx="5212080" cy="817070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1964184"/>
            <a:ext cx="3807779" cy="24935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1690039"/>
            <a:ext cx="5794760" cy="467486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6" y="0"/>
            <a:ext cx="7115175" cy="51435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3786187"/>
            <a:ext cx="3571875" cy="1357313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288126"/>
            <a:ext cx="5486400" cy="650583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0" y="1635397"/>
            <a:ext cx="6096545" cy="555498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3787975"/>
            <a:ext cx="3574257" cy="1355526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3788469"/>
            <a:ext cx="9146380" cy="1355032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74320"/>
            <a:ext cx="7520940" cy="411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5471"/>
            <a:ext cx="7520940" cy="2684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4402836"/>
            <a:ext cx="2176272" cy="150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6221F5D-8C5B-467D-94B9-47664E4AF533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4713842"/>
            <a:ext cx="472440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4628117"/>
            <a:ext cx="502920" cy="37719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7A5B90FB-AF98-4521-879B-FD58D210C72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23928" y="1131590"/>
            <a:ext cx="4724400" cy="239009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800" dirty="0" smtClean="0"/>
              <a:t>PROGRAM DAN KEGIATAN PRIORITAS BIDANG PENGEMBANGAN SDM PAREKRAF</a:t>
            </a:r>
            <a:br>
              <a:rPr lang="en-US" sz="2800" dirty="0" smtClean="0"/>
            </a:br>
            <a:r>
              <a:rPr lang="en-US" sz="2800" dirty="0" smtClean="0"/>
              <a:t>TAHUN 2018</a:t>
            </a:r>
            <a:endParaRPr lang="id-ID" sz="3200" dirty="0" smtClean="0"/>
          </a:p>
        </p:txBody>
      </p:sp>
      <p:pic>
        <p:nvPicPr>
          <p:cNvPr id="9219" name="Picture 66" descr="https://cbfmrembang.files.wordpress.com/2014/09/wisatawan-lokal-sedang-menikmati-indahnya-pasir-putih-pantai-karang-jahe-remba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9376">
            <a:off x="5280025" y="4030664"/>
            <a:ext cx="2147888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24413">
            <a:off x="84140" y="3838575"/>
            <a:ext cx="1963737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0865">
            <a:off x="1778000" y="4003676"/>
            <a:ext cx="1830388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3" descr="Punjulharjo 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50" b="37836"/>
          <a:stretch>
            <a:fillRect/>
          </a:stretch>
        </p:blipFill>
        <p:spPr bwMode="auto">
          <a:xfrm rot="-1280214">
            <a:off x="3627440" y="4059239"/>
            <a:ext cx="1476375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2" descr="D:\DATA FOTO\LOGO\JatengGayeng copy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365" y="327026"/>
            <a:ext cx="19145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075" y="165101"/>
            <a:ext cx="1600200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84151"/>
            <a:ext cx="969962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3" descr="I:\DCIM\100SSCAM\SNV1027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407775">
            <a:off x="7334252" y="3987801"/>
            <a:ext cx="156527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2" descr="Image result for gambar ekonomi krea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17625"/>
            <a:ext cx="347345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60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79452" y="267494"/>
            <a:ext cx="7520940" cy="3600400"/>
          </a:xfrm>
        </p:spPr>
        <p:txBody>
          <a:bodyPr/>
          <a:lstStyle/>
          <a:p>
            <a:pPr algn="ctr" fontAlgn="t"/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72825045"/>
              </p:ext>
            </p:extLst>
          </p:nvPr>
        </p:nvGraphicFramePr>
        <p:xfrm>
          <a:off x="107504" y="195486"/>
          <a:ext cx="8928992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180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37432"/>
              </p:ext>
            </p:extLst>
          </p:nvPr>
        </p:nvGraphicFramePr>
        <p:xfrm>
          <a:off x="323528" y="555526"/>
          <a:ext cx="8568952" cy="3126588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58206"/>
                <a:gridCol w="4472595"/>
                <a:gridCol w="2342007"/>
                <a:gridCol w="1296144"/>
              </a:tblGrid>
              <a:tr h="295614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Sasaran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Lokasi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Jadwal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</a:tr>
              <a:tr h="9268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>
                        <a:tabLst>
                          <a:tab pos="2147888" algn="l"/>
                        </a:tabLst>
                      </a:pP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Peningkatan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mutu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SDM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pariwisata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l" fontAlgn="t">
                        <a:buAutoNum type="alphaLcPeriod"/>
                        <a:tabLst>
                          <a:tab pos="2147888" algn="l"/>
                        </a:tabLst>
                      </a:pP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Pembinaan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Pramuwisata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25 org, </a:t>
                      </a:r>
                      <a:endParaRPr lang="en-US" sz="16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l" fontAlgn="t">
                        <a:buAutoNum type="alphaLcPeriod"/>
                        <a:tabLst>
                          <a:tab pos="2147888" algn="l"/>
                        </a:tabLst>
                      </a:pP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Pengawasan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pramuwisata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15 org </a:t>
                      </a:r>
                      <a:endParaRPr lang="en-US" sz="16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l" fontAlgn="t">
                        <a:buAutoNum type="alphaLcPeriod"/>
                        <a:tabLst>
                          <a:tab pos="2147888" algn="l"/>
                        </a:tabLst>
                      </a:pP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pembekalan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substansi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pariwisata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kepada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Saka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Pariwisata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100 org)</a:t>
                      </a: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ID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88900" indent="0" algn="l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Borobudur &amp; </a:t>
                      </a:r>
                      <a:r>
                        <a:rPr lang="en-ID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Prambanan</a:t>
                      </a:r>
                      <a:endParaRPr lang="en-ID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88900" indent="0" algn="l" fontAlgn="t"/>
                      <a:r>
                        <a:rPr lang="en-ID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Kawasan</a:t>
                      </a:r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ID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Pantura</a:t>
                      </a:r>
                      <a:endParaRPr lang="en-ID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88900" indent="0" algn="l" fontAlgn="t"/>
                      <a:r>
                        <a:rPr lang="en-ID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Kab</a:t>
                      </a:r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Kudus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/>
                      <a:endParaRPr lang="en-ID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ID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Maret</a:t>
                      </a:r>
                      <a:endParaRPr lang="en-ID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Mei</a:t>
                      </a:r>
                    </a:p>
                    <a:p>
                      <a:pPr algn="l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September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</a:tr>
              <a:tr h="72008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Pembekalan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pramuwisata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40 org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fasilitasi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Sertifikasi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kompetensi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Pramuwisata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tenaga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kerja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perhotelan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80 orang</a:t>
                      </a: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Kota </a:t>
                      </a:r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Semarang,</a:t>
                      </a:r>
                      <a:r>
                        <a:rPr lang="en-ID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ID" sz="16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Kab</a:t>
                      </a:r>
                      <a:r>
                        <a:rPr lang="en-ID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Semarang &amp; </a:t>
                      </a:r>
                      <a:r>
                        <a:rPr lang="en-ID" sz="16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Kab</a:t>
                      </a:r>
                      <a:r>
                        <a:rPr lang="en-ID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</a:t>
                      </a:r>
                      <a:r>
                        <a:rPr lang="en-ID" sz="16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Pemalang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D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Februari</a:t>
                      </a:r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- April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</a:tr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it-IT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Live In ke Desa Wisata (duta wisata) 80 orang;</a:t>
                      </a:r>
                      <a:endParaRPr lang="it-IT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Kota Semarang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D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Maret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</a:tr>
              <a:tr h="5114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Peningkatan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Pengembangan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SDM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Ekonomi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Kreatif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(400 orang)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Jawa</a:t>
                      </a: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Tengah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en-US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Maret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- </a:t>
                      </a:r>
                      <a:r>
                        <a:rPr lang="en-US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Oktober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51470"/>
            <a:ext cx="7520940" cy="411480"/>
          </a:xfrm>
        </p:spPr>
        <p:txBody>
          <a:bodyPr/>
          <a:lstStyle/>
          <a:p>
            <a:pPr lvl="0"/>
            <a:r>
              <a:rPr lang="fi-FI" sz="1800" dirty="0"/>
              <a:t>Kegiatan Pemantapan Kinerja SDM </a:t>
            </a:r>
            <a:r>
              <a:rPr lang="fi-FI" sz="1800" dirty="0" smtClean="0"/>
              <a:t>Pariwisata</a:t>
            </a:r>
            <a:endParaRPr lang="en-US" sz="18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36296" y="4011909"/>
            <a:ext cx="1800200" cy="942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en-US" sz="1400" b="1" dirty="0"/>
              <a:t>Program </a:t>
            </a:r>
            <a:r>
              <a:rPr lang="en-US" sz="1400" b="1" dirty="0" err="1"/>
              <a:t>Pengembangan</a:t>
            </a:r>
            <a:r>
              <a:rPr lang="en-US" sz="1400" b="1" dirty="0"/>
              <a:t> </a:t>
            </a:r>
            <a:r>
              <a:rPr lang="en-US" sz="1400" b="1" dirty="0" err="1"/>
              <a:t>Destinasi</a:t>
            </a:r>
            <a:r>
              <a:rPr lang="en-US" sz="1400" b="1" dirty="0"/>
              <a:t> </a:t>
            </a:r>
            <a:r>
              <a:rPr lang="en-US" sz="1400" b="1" dirty="0" err="1"/>
              <a:t>Pariwisata</a:t>
            </a:r>
            <a:endParaRPr lang="en-US" sz="1400" dirty="0"/>
          </a:p>
        </p:txBody>
      </p:sp>
      <p:pic>
        <p:nvPicPr>
          <p:cNvPr id="1029" name="Picture 5" descr="C:\Users\ASUS\Documents\foto kgt sdm par\foto kegiatan pelatihan pramuwisata\pembinaan pramuwisata bahasa mandarin di borobudu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9651">
            <a:off x="262892" y="3964294"/>
            <a:ext cx="1416117" cy="937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SUS\Documents\foto kgt sdm par\foto kegiatan pelatihan pramuwisata\pembinaan pramuwisata bahasa mandarin di pramban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5086">
            <a:off x="2066950" y="3942762"/>
            <a:ext cx="1416117" cy="937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SUS\Documents\foto kgt sdm par\foto kegiatan pelatihan pramuwisata\serifikasi kompetensi pramuwisata di Karimunjawa 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1642">
            <a:off x="3954078" y="3965267"/>
            <a:ext cx="1416117" cy="937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SUS\Documents\foto kgt sdm par\foto kegiatan pelatihan pramuwisata\pembekalan pramuwisata di Kab Pemalan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3143">
            <a:off x="5811587" y="3942969"/>
            <a:ext cx="1416118" cy="9378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28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741184"/>
              </p:ext>
            </p:extLst>
          </p:nvPr>
        </p:nvGraphicFramePr>
        <p:xfrm>
          <a:off x="323528" y="555526"/>
          <a:ext cx="8280920" cy="2895204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42804"/>
                <a:gridCol w="4322256"/>
                <a:gridCol w="1984934"/>
                <a:gridCol w="1530926"/>
              </a:tblGrid>
              <a:tr h="295614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Sasaran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Lokasi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Jadwal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</a:tr>
              <a:tr h="35245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Lomba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Ekonomi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Kreatif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(2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Semarang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  <a:tr h="720080">
                <a:tc>
                  <a:txBody>
                    <a:bodyPr/>
                    <a:lstStyle/>
                    <a:p>
                      <a:pPr algn="ctr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Pengembangan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Kualitas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Kuantitas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Ekonomi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Kreatif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Event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Perluasan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Jaringan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Pasar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Ekonomi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Kreatif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Jakarta, Bali, Yogyakarta, </a:t>
                      </a:r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Makasar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Maret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Mei, </a:t>
                      </a:r>
                      <a:r>
                        <a:rPr lang="en-US" sz="14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juli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September, </a:t>
                      </a:r>
                      <a:r>
                        <a:rPr lang="en-US" sz="14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november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  <a:tr h="504056">
                <a:tc>
                  <a:txBody>
                    <a:bodyPr/>
                    <a:lstStyle/>
                    <a:p>
                      <a:pPr algn="ctr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Fasilitasi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Sertifikasi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Kompetensi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SDM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Ekonomi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Kreatif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(100 orang);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Jawa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Tengah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Juli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- November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  <a:tr h="511498">
                <a:tc>
                  <a:txBody>
                    <a:bodyPr/>
                    <a:lstStyle/>
                    <a:p>
                      <a:pPr algn="ctr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Pendampingan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Sertifikasi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HAKI (50 orang);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Jawa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Tengah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Juli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- November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  <a:tr h="511498">
                <a:tc>
                  <a:txBody>
                    <a:bodyPr/>
                    <a:lstStyle/>
                    <a:p>
                      <a:pPr algn="ctr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Penyusunan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profil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Usaha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Ekonomi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Kreatif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Jawa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Tengah 1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>
                        <a:tabLst>
                          <a:tab pos="88900" algn="l"/>
                        </a:tabLst>
                      </a:pP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Jawa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Tengah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Februari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- November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51470"/>
            <a:ext cx="7520940" cy="411480"/>
          </a:xfrm>
        </p:spPr>
        <p:txBody>
          <a:bodyPr/>
          <a:lstStyle/>
          <a:p>
            <a:pPr lvl="0"/>
            <a:r>
              <a:rPr lang="fi-FI" sz="1800" dirty="0"/>
              <a:t>Kegiatan Pemantapan Kinerja SDM </a:t>
            </a:r>
            <a:r>
              <a:rPr lang="fi-FI" sz="1800" dirty="0" smtClean="0"/>
              <a:t>Pariwisata</a:t>
            </a:r>
            <a:endParaRPr lang="en-US" sz="18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36296" y="4011909"/>
            <a:ext cx="1800200" cy="942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en-US" sz="1400" b="1" dirty="0"/>
              <a:t>Program </a:t>
            </a:r>
            <a:r>
              <a:rPr lang="en-US" sz="1400" b="1" dirty="0" err="1"/>
              <a:t>Pengembangan</a:t>
            </a:r>
            <a:r>
              <a:rPr lang="en-US" sz="1400" b="1" dirty="0"/>
              <a:t> </a:t>
            </a:r>
            <a:r>
              <a:rPr lang="en-US" sz="1400" b="1" dirty="0" err="1"/>
              <a:t>Destinasi</a:t>
            </a:r>
            <a:r>
              <a:rPr lang="en-US" sz="1400" b="1" dirty="0"/>
              <a:t> </a:t>
            </a:r>
            <a:r>
              <a:rPr lang="en-US" sz="1400" b="1" dirty="0" err="1"/>
              <a:t>Pariwisata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 rot="1226914">
            <a:off x="317344" y="4011909"/>
            <a:ext cx="1367680" cy="8917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20467171">
            <a:off x="2051720" y="4011909"/>
            <a:ext cx="1368152" cy="8917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rot="1172796">
            <a:off x="3779912" y="4011910"/>
            <a:ext cx="1368152" cy="89518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 rot="20417502">
            <a:off x="5508104" y="4011910"/>
            <a:ext cx="1368152" cy="89518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86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729716"/>
              </p:ext>
            </p:extLst>
          </p:nvPr>
        </p:nvGraphicFramePr>
        <p:xfrm>
          <a:off x="323528" y="989268"/>
          <a:ext cx="8280920" cy="194252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42804"/>
                <a:gridCol w="4322256"/>
                <a:gridCol w="1984934"/>
                <a:gridCol w="1530926"/>
              </a:tblGrid>
              <a:tr h="295614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Sasaran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Lokasi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Jadwal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</a:tr>
              <a:tr h="9268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>
                        <a:tabLst>
                          <a:tab pos="2147888" algn="l"/>
                        </a:tabLst>
                      </a:pP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Pemilihan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Mas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Mbak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Duta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Jawa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Tengah 2018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sebanyak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70 orang, 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Jawa</a:t>
                      </a:r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Tengah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D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Oktober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</a:tr>
              <a:tr h="72008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>
                        <a:tabLst>
                          <a:tab pos="2147888" algn="l"/>
                        </a:tabLst>
                      </a:pP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Pemberdayaan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Duta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15 orang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MPU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D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April - September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51470"/>
            <a:ext cx="7520940" cy="648072"/>
          </a:xfrm>
        </p:spPr>
        <p:txBody>
          <a:bodyPr/>
          <a:lstStyle/>
          <a:p>
            <a:pPr lvl="0"/>
            <a:r>
              <a:rPr lang="fi-FI" sz="1800" b="1" dirty="0"/>
              <a:t>Kegiatan Perkuatan Kualitas Kompetensi Remaja, Mas &amp; Mbak Duta Wisata Bidang Pariwisata</a:t>
            </a:r>
            <a:endParaRPr lang="en-US" sz="18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36296" y="4011909"/>
            <a:ext cx="1800200" cy="942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en-US" sz="1400" b="1" dirty="0"/>
              <a:t>Program </a:t>
            </a:r>
            <a:r>
              <a:rPr lang="en-US" sz="1400" b="1" dirty="0" err="1"/>
              <a:t>Pengembangan</a:t>
            </a:r>
            <a:r>
              <a:rPr lang="en-US" sz="1400" b="1" dirty="0"/>
              <a:t> </a:t>
            </a:r>
            <a:r>
              <a:rPr lang="en-US" sz="1400" b="1" dirty="0" err="1"/>
              <a:t>Destinasi</a:t>
            </a:r>
            <a:r>
              <a:rPr lang="en-US" sz="1400" b="1" dirty="0"/>
              <a:t> </a:t>
            </a:r>
            <a:r>
              <a:rPr lang="en-US" sz="1400" b="1" dirty="0" err="1"/>
              <a:t>Pariwisata</a:t>
            </a:r>
            <a:endParaRPr lang="en-US" sz="1400" dirty="0"/>
          </a:p>
        </p:txBody>
      </p:sp>
      <p:pic>
        <p:nvPicPr>
          <p:cNvPr id="2050" name="Picture 2" descr="C:\Users\ASUS\Documents\foto kgt sdm par\Foto kegiatan Pemberdaayaan duta wisata\pemberdayaan duta wisata melalui live in desa wisata 2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136" y="3850075"/>
            <a:ext cx="1912168" cy="1266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SUS\Documents\foto kgt sdm par\Foto kegiatan Pemberdaayaan duta wisata\pembinaan karantina duta wisata 2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50076"/>
            <a:ext cx="1912168" cy="1266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SUS\Documents\foto kgt sdm par\Foto kegiatan Pemberdaayaan duta wisata\pemilihan Mas Mbak Duta Wisata 20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50074"/>
            <a:ext cx="1912168" cy="1266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06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79452" y="267494"/>
            <a:ext cx="7520940" cy="3600400"/>
          </a:xfrm>
        </p:spPr>
        <p:txBody>
          <a:bodyPr/>
          <a:lstStyle/>
          <a:p>
            <a:pPr algn="ctr" fontAlgn="t"/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41622809"/>
              </p:ext>
            </p:extLst>
          </p:nvPr>
        </p:nvGraphicFramePr>
        <p:xfrm>
          <a:off x="107504" y="195486"/>
          <a:ext cx="8928992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894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464660"/>
              </p:ext>
            </p:extLst>
          </p:nvPr>
        </p:nvGraphicFramePr>
        <p:xfrm>
          <a:off x="323528" y="695832"/>
          <a:ext cx="8280920" cy="3100054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42804"/>
                <a:gridCol w="4322256"/>
                <a:gridCol w="1984934"/>
                <a:gridCol w="1530926"/>
              </a:tblGrid>
              <a:tr h="295614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Sasaran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Lokasi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Jadwal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</a:tr>
              <a:tr h="9268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Pengembangan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Kerjasama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Pariwisata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Ekonomi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Kreatif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antar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Pemerintah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Provinsi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(G to G) 1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Dok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antar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pelaku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(B to B) 2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Kegiatan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2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Kalteng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Kalbar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Jakarta, Lampung, Palembang, </a:t>
                      </a:r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Banyumas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ID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ID" sz="16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Purworejo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Maret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- November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</a:tr>
              <a:tr h="596911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Penguatan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Pendampingan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Kota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Kreatif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Kab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</a:t>
                      </a:r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Magelang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Banyumas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Jepara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Februari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, 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Juni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, 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Agustus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</a:tr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Pengembangan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Klaster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Komunitas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pariwisata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ekonomi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kreatif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klaster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Blora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Boyolali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Batang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Februari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, April, 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Juni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, September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</a:tr>
              <a:tr h="511498">
                <a:tc>
                  <a:txBody>
                    <a:bodyPr/>
                    <a:lstStyle/>
                    <a:p>
                      <a:pPr algn="ctr" fontAlgn="t"/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dialog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pariwisata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dialog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ekonomi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kreatif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Cilacap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Jepara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Surakarta, Kota Semarang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D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Maret</a:t>
                      </a:r>
                      <a:r>
                        <a:rPr lang="en-ID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 Mei, September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1470"/>
            <a:ext cx="7520940" cy="576064"/>
          </a:xfrm>
        </p:spPr>
        <p:txBody>
          <a:bodyPr/>
          <a:lstStyle/>
          <a:p>
            <a:pPr lvl="0"/>
            <a:r>
              <a:rPr lang="en-US" sz="1800" dirty="0" err="1"/>
              <a:t>Kegiatan</a:t>
            </a:r>
            <a:r>
              <a:rPr lang="en-US" sz="1800" dirty="0"/>
              <a:t> </a:t>
            </a:r>
            <a:r>
              <a:rPr lang="en-US" sz="1800" dirty="0" err="1"/>
              <a:t>Koordinasi</a:t>
            </a:r>
            <a:r>
              <a:rPr lang="en-US" sz="1800" dirty="0"/>
              <a:t> </a:t>
            </a:r>
            <a:r>
              <a:rPr lang="en-US" sz="1800" dirty="0" err="1"/>
              <a:t>dan</a:t>
            </a:r>
            <a:r>
              <a:rPr lang="en-US" sz="1800" dirty="0"/>
              <a:t> </a:t>
            </a:r>
            <a:r>
              <a:rPr lang="en-US" sz="1800" dirty="0" err="1"/>
              <a:t>kerjasama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pemangku</a:t>
            </a:r>
            <a:r>
              <a:rPr lang="en-US" sz="1800" dirty="0"/>
              <a:t> </a:t>
            </a:r>
            <a:r>
              <a:rPr lang="en-US" sz="1800" dirty="0" err="1"/>
              <a:t>kepentingan</a:t>
            </a:r>
            <a:r>
              <a:rPr lang="en-US" sz="1800" dirty="0"/>
              <a:t> </a:t>
            </a:r>
            <a:r>
              <a:rPr lang="en-US" sz="1800" dirty="0" err="1"/>
              <a:t>bidang</a:t>
            </a:r>
            <a:r>
              <a:rPr lang="en-US" sz="1800" dirty="0"/>
              <a:t> </a:t>
            </a:r>
            <a:r>
              <a:rPr lang="en-US" sz="1800" dirty="0" err="1"/>
              <a:t>pariwisata</a:t>
            </a:r>
            <a:endParaRPr lang="en-US" sz="18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36296" y="4011909"/>
            <a:ext cx="1800200" cy="942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en-US" sz="1400" b="1" dirty="0"/>
              <a:t>Program </a:t>
            </a:r>
            <a:r>
              <a:rPr lang="en-US" sz="1400" b="1" dirty="0" err="1"/>
              <a:t>Pengembangan</a:t>
            </a:r>
            <a:r>
              <a:rPr lang="en-US" sz="1400" b="1" dirty="0"/>
              <a:t> </a:t>
            </a:r>
            <a:r>
              <a:rPr lang="en-US" sz="1400" b="1" dirty="0" err="1"/>
              <a:t>Kemitraan</a:t>
            </a:r>
            <a:r>
              <a:rPr lang="en-US" sz="1400" b="1" dirty="0"/>
              <a:t> </a:t>
            </a:r>
            <a:r>
              <a:rPr lang="en-US" sz="1400" b="1" dirty="0" err="1"/>
              <a:t>Pariwisata</a:t>
            </a: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93" y="3943192"/>
            <a:ext cx="2160240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58" y="3791335"/>
            <a:ext cx="1014124" cy="1352165"/>
          </a:xfrm>
          <a:prstGeom prst="rect">
            <a:avLst/>
          </a:prstGeom>
        </p:spPr>
      </p:pic>
      <p:pic>
        <p:nvPicPr>
          <p:cNvPr id="3074" name="Picture 2" descr="C:\Users\ASUS\Downloads\BEKRAF-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257" y="3850971"/>
            <a:ext cx="1227790" cy="1227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SUS\Downloads\logo slogan jateng gayeng p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38502"/>
            <a:ext cx="1944216" cy="124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68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633122"/>
              </p:ext>
            </p:extLst>
          </p:nvPr>
        </p:nvGraphicFramePr>
        <p:xfrm>
          <a:off x="323528" y="695832"/>
          <a:ext cx="8280920" cy="3037021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42804"/>
                <a:gridCol w="4322256"/>
                <a:gridCol w="1984934"/>
                <a:gridCol w="1530926"/>
              </a:tblGrid>
              <a:tr h="295614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Sasaran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Lokasi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Jadwal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358" marR="4358" marT="4358" marB="0" anchor="ctr"/>
                </a:tc>
              </a:tr>
              <a:tr h="716208">
                <a:tc>
                  <a:txBody>
                    <a:bodyPr/>
                    <a:lstStyle/>
                    <a:p>
                      <a:pPr algn="ctr" fontAlgn="t"/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Apresiasi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konvensi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pokdarwis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105 org (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Lomba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apresiasi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kelembagaan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Pokdarwis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konvensi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Pokdarwis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Jateng</a:t>
                      </a:r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&amp; </a:t>
                      </a:r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Jatim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Maret</a:t>
                      </a:r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- </a:t>
                      </a:r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Agustus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</a:tr>
              <a:tr h="504056">
                <a:tc>
                  <a:txBody>
                    <a:bodyPr/>
                    <a:lstStyle/>
                    <a:p>
                      <a:pPr algn="ctr" fontAlgn="t"/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Pembinaan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Sadar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Wisata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100 org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1200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expl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pandua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sadar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wisata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sapta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pesona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Jateng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 smtClean="0">
                          <a:effectLst/>
                          <a:latin typeface="+mn-lt"/>
                        </a:rPr>
                        <a:t>Mei &amp; September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</a:tr>
              <a:tr h="360040">
                <a:tc>
                  <a:txBody>
                    <a:bodyPr/>
                    <a:lstStyle/>
                    <a:p>
                      <a:pPr algn="ctr" fontAlgn="t"/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Pembentukan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pokdarwis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orang;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just" fontAlgn="t"/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Kab</a:t>
                      </a:r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</a:t>
                      </a:r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Pati</a:t>
                      </a:r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7 </a:t>
                      </a:r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Kab</a:t>
                      </a:r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Kendal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 smtClean="0">
                          <a:effectLst/>
                          <a:latin typeface="+mn-lt"/>
                        </a:rPr>
                        <a:t>September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</a:tr>
              <a:tr h="511498">
                <a:tc>
                  <a:txBody>
                    <a:bodyPr/>
                    <a:lstStyle/>
                    <a:p>
                      <a:pPr algn="ctr" fontAlgn="t"/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Aktualisasi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sadar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wisata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sapta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pesona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30 orang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Kab</a:t>
                      </a:r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 Semarang, Kota </a:t>
                      </a:r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Semarang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u="none" strike="noStrike" dirty="0" smtClean="0">
                          <a:effectLst/>
                          <a:latin typeface="+mn-lt"/>
                        </a:rPr>
                        <a:t>November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</a:tr>
              <a:tr h="511498">
                <a:tc>
                  <a:txBody>
                    <a:bodyPr/>
                    <a:lstStyle/>
                    <a:p>
                      <a:pPr algn="ctr" fontAlgn="t"/>
                      <a:r>
                        <a:rPr lang="en-ID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Terselenggaranya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Peningkatan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serta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masyarakat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pariwisata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pencegahan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HIV/AIDS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penyalahgunaan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narkoba</a:t>
                      </a:r>
                      <a:r>
                        <a:rPr lang="en-US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40 orang</a:t>
                      </a:r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ID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Jepara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D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Juli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323" marR="4323" marT="4323" marB="0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1470"/>
            <a:ext cx="7520940" cy="576064"/>
          </a:xfrm>
        </p:spPr>
        <p:txBody>
          <a:bodyPr/>
          <a:lstStyle/>
          <a:p>
            <a:pPr lvl="0"/>
            <a:r>
              <a:rPr lang="fi-FI" sz="1800" dirty="0"/>
              <a:t>Kegiatan Peningkatan peran serta masyarakat dalam pengembangan kemitraan</a:t>
            </a:r>
            <a:endParaRPr lang="en-US" sz="18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36296" y="4011909"/>
            <a:ext cx="1800200" cy="942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en-US" sz="1400" b="1" dirty="0"/>
              <a:t>Program </a:t>
            </a:r>
            <a:r>
              <a:rPr lang="en-US" sz="1400" b="1" dirty="0" err="1"/>
              <a:t>Pengembangan</a:t>
            </a:r>
            <a:r>
              <a:rPr lang="en-US" sz="1400" b="1" dirty="0"/>
              <a:t> </a:t>
            </a:r>
            <a:r>
              <a:rPr lang="en-US" sz="1400" b="1" dirty="0" err="1"/>
              <a:t>Kemitraan</a:t>
            </a:r>
            <a:r>
              <a:rPr lang="en-US" sz="1400" b="1" dirty="0"/>
              <a:t> </a:t>
            </a:r>
            <a:r>
              <a:rPr lang="en-US" sz="1400" b="1" dirty="0" err="1"/>
              <a:t>Pariwisata</a:t>
            </a:r>
            <a:endParaRPr lang="en-US" sz="1400" dirty="0"/>
          </a:p>
        </p:txBody>
      </p:sp>
      <p:pic>
        <p:nvPicPr>
          <p:cNvPr id="4098" name="Picture 2" descr="C:\Users\ASUS\Documents\foto kgt sdm par\foto kegiatan pembinaan pembentukan pokdarwis\pemantapan kinerja sdm pariwisata 2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19" y="3867894"/>
            <a:ext cx="1872208" cy="12398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SUS\Documents\foto kgt sdm par\foto kegiatan pembinaan pembentukan pokdarwis\pembentukan pokdarwis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67894"/>
            <a:ext cx="1872208" cy="12398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SUS\Documents\foto kgt sdm par\foto kegiatan pembinaan pembentukan pokdarwis\Pembentukan pokdarwi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67894"/>
            <a:ext cx="1872208" cy="12398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82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828800" y="4000501"/>
            <a:ext cx="5771131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adley Hand ITC" pitchFamily="66" charset="0"/>
                <a:cs typeface="+mn-cs"/>
              </a:rPr>
              <a:t>TERIMA KASIH</a:t>
            </a:r>
          </a:p>
        </p:txBody>
      </p:sp>
    </p:spTree>
    <p:extLst>
      <p:ext uri="{BB962C8B-B14F-4D97-AF65-F5344CB8AC3E}">
        <p14:creationId xmlns:p14="http://schemas.microsoft.com/office/powerpoint/2010/main" val="210261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852</TotalTime>
  <Words>484</Words>
  <Application>Microsoft Office PowerPoint</Application>
  <PresentationFormat>On-screen Show (16:9)</PresentationFormat>
  <Paragraphs>137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Angles</vt:lpstr>
      <vt:lpstr>PROGRAM DAN KEGIATAN PRIORITAS BIDANG PENGEMBANGAN SDM PAREKRAF TAHUN 2018</vt:lpstr>
      <vt:lpstr>  </vt:lpstr>
      <vt:lpstr>Kegiatan Pemantapan Kinerja SDM Pariwisata</vt:lpstr>
      <vt:lpstr>Kegiatan Pemantapan Kinerja SDM Pariwisata</vt:lpstr>
      <vt:lpstr>Kegiatan Perkuatan Kualitas Kompetensi Remaja, Mas &amp; Mbak Duta Wisata Bidang Pariwisata</vt:lpstr>
      <vt:lpstr>  </vt:lpstr>
      <vt:lpstr>Kegiatan Koordinasi dan kerjasama dengan pemangku kepentingan bidang pariwisata</vt:lpstr>
      <vt:lpstr>Kegiatan Peningkatan peran serta masyarakat dalam pengembangan kemitraan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USULAN PROGRAM DAN KEGIATAN PRIORITAS BIDANG PENGEMBANGAN SDM PAREKRAF TAHUN 2018</dc:title>
  <dc:creator>ASUS</dc:creator>
  <cp:lastModifiedBy>ASUS</cp:lastModifiedBy>
  <cp:revision>34</cp:revision>
  <cp:lastPrinted>2017-07-14T06:18:41Z</cp:lastPrinted>
  <dcterms:created xsi:type="dcterms:W3CDTF">2017-01-25T00:12:15Z</dcterms:created>
  <dcterms:modified xsi:type="dcterms:W3CDTF">2017-07-14T08:29:10Z</dcterms:modified>
</cp:coreProperties>
</file>